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696" r:id="rId2"/>
  </p:sldMasterIdLst>
  <p:notesMasterIdLst>
    <p:notesMasterId r:id="rId22"/>
  </p:notesMasterIdLst>
  <p:handoutMasterIdLst>
    <p:handoutMasterId r:id="rId23"/>
  </p:handoutMasterIdLst>
  <p:sldIdLst>
    <p:sldId id="499" r:id="rId3"/>
    <p:sldId id="500" r:id="rId4"/>
    <p:sldId id="501" r:id="rId5"/>
    <p:sldId id="502" r:id="rId6"/>
    <p:sldId id="503" r:id="rId7"/>
    <p:sldId id="504" r:id="rId8"/>
    <p:sldId id="505" r:id="rId9"/>
    <p:sldId id="506" r:id="rId10"/>
    <p:sldId id="507" r:id="rId11"/>
    <p:sldId id="508" r:id="rId12"/>
    <p:sldId id="509" r:id="rId13"/>
    <p:sldId id="510" r:id="rId14"/>
    <p:sldId id="511" r:id="rId15"/>
    <p:sldId id="512" r:id="rId16"/>
    <p:sldId id="513" r:id="rId17"/>
    <p:sldId id="514" r:id="rId18"/>
    <p:sldId id="515" r:id="rId19"/>
    <p:sldId id="516" r:id="rId20"/>
    <p:sldId id="517" r:id="rId21"/>
  </p:sldIdLst>
  <p:sldSz cx="9144000" cy="6858000" type="screen4x3"/>
  <p:notesSz cx="7102475" cy="93884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57">
          <p15:clr>
            <a:srgbClr val="A4A3A4"/>
          </p15:clr>
        </p15:guide>
        <p15:guide id="2" pos="2237">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9A57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91" autoAdjust="0"/>
    <p:restoredTop sz="94675" autoAdjust="0"/>
  </p:normalViewPr>
  <p:slideViewPr>
    <p:cSldViewPr>
      <p:cViewPr varScale="1">
        <p:scale>
          <a:sx n="106" d="100"/>
          <a:sy n="106" d="100"/>
        </p:scale>
        <p:origin x="1770" y="9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3" d="100"/>
          <a:sy n="83" d="100"/>
        </p:scale>
        <p:origin x="-396" y="-90"/>
      </p:cViewPr>
      <p:guideLst>
        <p:guide orient="horz" pos="2957"/>
        <p:guide pos="2237"/>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20FE836-15B6-40BC-9F25-40BD8E0A5E39}" type="doc">
      <dgm:prSet loTypeId="urn:microsoft.com/office/officeart/2005/8/layout/vList2" loCatId="list" qsTypeId="urn:microsoft.com/office/officeart/2005/8/quickstyle/simple1" qsCatId="simple" csTypeId="urn:microsoft.com/office/officeart/2005/8/colors/accent1_3" csCatId="accent1" phldr="1"/>
      <dgm:spPr/>
      <dgm:t>
        <a:bodyPr/>
        <a:lstStyle/>
        <a:p>
          <a:endParaRPr lang="en-US"/>
        </a:p>
      </dgm:t>
    </dgm:pt>
    <dgm:pt modelId="{6819D456-DB70-4462-A4D0-E01F8287C35C}">
      <dgm:prSet custT="1"/>
      <dgm:spPr/>
      <dgm:t>
        <a:bodyPr/>
        <a:lstStyle/>
        <a:p>
          <a:pPr rtl="0"/>
          <a:r>
            <a:rPr lang="en-US" sz="2800" b="0" dirty="0"/>
            <a:t>Methods of Legal Description</a:t>
          </a:r>
        </a:p>
      </dgm:t>
    </dgm:pt>
    <dgm:pt modelId="{CE13EFAF-1AD5-44BF-A9C3-2B220F65A704}" type="parTrans" cxnId="{3B503D80-80B1-40E2-B976-86E41577AFA4}">
      <dgm:prSet/>
      <dgm:spPr/>
      <dgm:t>
        <a:bodyPr/>
        <a:lstStyle/>
        <a:p>
          <a:endParaRPr lang="en-US" sz="1050" b="0"/>
        </a:p>
      </dgm:t>
    </dgm:pt>
    <dgm:pt modelId="{F3E52BA5-DA72-4BE0-AF40-A1E55ABEF272}" type="sibTrans" cxnId="{3B503D80-80B1-40E2-B976-86E41577AFA4}">
      <dgm:prSet/>
      <dgm:spPr/>
      <dgm:t>
        <a:bodyPr/>
        <a:lstStyle/>
        <a:p>
          <a:endParaRPr lang="en-US" sz="1050" b="0"/>
        </a:p>
      </dgm:t>
    </dgm:pt>
    <dgm:pt modelId="{E7B13F92-A610-4B98-A4C1-04D0EE79AF44}">
      <dgm:prSet custT="1"/>
      <dgm:spPr/>
      <dgm:t>
        <a:bodyPr/>
        <a:lstStyle/>
        <a:p>
          <a:pPr rtl="0"/>
          <a:r>
            <a:rPr lang="en-US" sz="2800" b="0" dirty="0"/>
            <a:t>Metes and Bounds </a:t>
          </a:r>
        </a:p>
      </dgm:t>
    </dgm:pt>
    <dgm:pt modelId="{F7B2AA8D-E159-402F-A7AD-37A5885D6F1B}" type="parTrans" cxnId="{4DF29B70-BAC6-47D3-9A23-8E72F75EC0FC}">
      <dgm:prSet/>
      <dgm:spPr/>
      <dgm:t>
        <a:bodyPr/>
        <a:lstStyle/>
        <a:p>
          <a:endParaRPr lang="en-US"/>
        </a:p>
      </dgm:t>
    </dgm:pt>
    <dgm:pt modelId="{BDDE9048-6EE8-46E8-96D1-068982F027AB}" type="sibTrans" cxnId="{4DF29B70-BAC6-47D3-9A23-8E72F75EC0FC}">
      <dgm:prSet/>
      <dgm:spPr/>
      <dgm:t>
        <a:bodyPr/>
        <a:lstStyle/>
        <a:p>
          <a:endParaRPr lang="en-US"/>
        </a:p>
      </dgm:t>
    </dgm:pt>
    <dgm:pt modelId="{8372C61E-B016-4880-806B-3611A84FD918}">
      <dgm:prSet custT="1"/>
      <dgm:spPr/>
      <dgm:t>
        <a:bodyPr/>
        <a:lstStyle/>
        <a:p>
          <a:pPr rtl="0"/>
          <a:r>
            <a:rPr lang="en-US" sz="2800" b="0" dirty="0"/>
            <a:t>The Rectangular Survey System</a:t>
          </a:r>
        </a:p>
      </dgm:t>
    </dgm:pt>
    <dgm:pt modelId="{740925C8-DCCA-4911-A30E-72F88FB7EBF2}" type="parTrans" cxnId="{F264215B-2D45-4689-9DA5-C3D269A6CAFF}">
      <dgm:prSet/>
      <dgm:spPr/>
      <dgm:t>
        <a:bodyPr/>
        <a:lstStyle/>
        <a:p>
          <a:endParaRPr lang="en-US"/>
        </a:p>
      </dgm:t>
    </dgm:pt>
    <dgm:pt modelId="{A504BD60-4625-403F-8CC7-24D4C37D81C1}" type="sibTrans" cxnId="{F264215B-2D45-4689-9DA5-C3D269A6CAFF}">
      <dgm:prSet/>
      <dgm:spPr/>
      <dgm:t>
        <a:bodyPr/>
        <a:lstStyle/>
        <a:p>
          <a:endParaRPr lang="en-US"/>
        </a:p>
      </dgm:t>
    </dgm:pt>
    <dgm:pt modelId="{96996549-273F-4674-A522-8FC59EABD820}">
      <dgm:prSet custT="1"/>
      <dgm:spPr/>
      <dgm:t>
        <a:bodyPr/>
        <a:lstStyle/>
        <a:p>
          <a:pPr rtl="0"/>
          <a:r>
            <a:rPr lang="en-US" sz="2800" b="0" dirty="0"/>
            <a:t>Recorded Plat Method</a:t>
          </a:r>
        </a:p>
      </dgm:t>
    </dgm:pt>
    <dgm:pt modelId="{3EC315AB-7CB9-4BBF-BA29-D828B6348DF6}" type="parTrans" cxnId="{60DB4E0A-1315-4DCF-83CB-DA03F35C9B02}">
      <dgm:prSet/>
      <dgm:spPr/>
      <dgm:t>
        <a:bodyPr/>
        <a:lstStyle/>
        <a:p>
          <a:endParaRPr lang="en-US"/>
        </a:p>
      </dgm:t>
    </dgm:pt>
    <dgm:pt modelId="{FBCE99EF-C71F-4860-A52E-552D44898BFD}" type="sibTrans" cxnId="{60DB4E0A-1315-4DCF-83CB-DA03F35C9B02}">
      <dgm:prSet/>
      <dgm:spPr/>
      <dgm:t>
        <a:bodyPr/>
        <a:lstStyle/>
        <a:p>
          <a:endParaRPr lang="en-US"/>
        </a:p>
      </dgm:t>
    </dgm:pt>
    <dgm:pt modelId="{C41BA573-D15D-4506-90AC-D22BB611F257}">
      <dgm:prSet custT="1"/>
      <dgm:spPr/>
      <dgm:t>
        <a:bodyPr/>
        <a:lstStyle/>
        <a:p>
          <a:pPr rtl="0"/>
          <a:r>
            <a:rPr lang="en-US" sz="2800" b="0"/>
            <a:t>Describing </a:t>
          </a:r>
          <a:r>
            <a:rPr lang="en-US" sz="2800" b="0" dirty="0"/>
            <a:t>Elevation</a:t>
          </a:r>
        </a:p>
      </dgm:t>
    </dgm:pt>
    <dgm:pt modelId="{6FFA6D35-0779-4F07-AD2E-4A53627A64CB}" type="parTrans" cxnId="{E58D7F13-5F81-47EA-948B-83EC9A5B1F3F}">
      <dgm:prSet/>
      <dgm:spPr/>
      <dgm:t>
        <a:bodyPr/>
        <a:lstStyle/>
        <a:p>
          <a:endParaRPr lang="en-US"/>
        </a:p>
      </dgm:t>
    </dgm:pt>
    <dgm:pt modelId="{927BB8DA-DA96-40D4-90F3-443DDFC6002B}" type="sibTrans" cxnId="{E58D7F13-5F81-47EA-948B-83EC9A5B1F3F}">
      <dgm:prSet/>
      <dgm:spPr/>
      <dgm:t>
        <a:bodyPr/>
        <a:lstStyle/>
        <a:p>
          <a:endParaRPr lang="en-US"/>
        </a:p>
      </dgm:t>
    </dgm:pt>
    <dgm:pt modelId="{61E18645-9A1E-41BA-8952-7654E9D4A096}" type="pres">
      <dgm:prSet presAssocID="{420FE836-15B6-40BC-9F25-40BD8E0A5E39}" presName="linear" presStyleCnt="0">
        <dgm:presLayoutVars>
          <dgm:animLvl val="lvl"/>
          <dgm:resizeHandles val="exact"/>
        </dgm:presLayoutVars>
      </dgm:prSet>
      <dgm:spPr/>
    </dgm:pt>
    <dgm:pt modelId="{F8657375-F6AF-454D-8B1A-A71022EE2F15}" type="pres">
      <dgm:prSet presAssocID="{6819D456-DB70-4462-A4D0-E01F8287C35C}" presName="parentText" presStyleLbl="node1" presStyleIdx="0" presStyleCnt="5" custScaleY="125340" custLinFactY="4222" custLinFactNeighborX="-690" custLinFactNeighborY="100000">
        <dgm:presLayoutVars>
          <dgm:chMax val="0"/>
          <dgm:bulletEnabled val="1"/>
        </dgm:presLayoutVars>
      </dgm:prSet>
      <dgm:spPr/>
    </dgm:pt>
    <dgm:pt modelId="{2A581299-9EDE-4CC3-99DE-E79BADEB3DD9}" type="pres">
      <dgm:prSet presAssocID="{F3E52BA5-DA72-4BE0-AF40-A1E55ABEF272}" presName="spacer" presStyleCnt="0"/>
      <dgm:spPr/>
    </dgm:pt>
    <dgm:pt modelId="{5F0880D5-FD61-4DB3-8FEC-F679101AD202}" type="pres">
      <dgm:prSet presAssocID="{E7B13F92-A610-4B98-A4C1-04D0EE79AF44}" presName="parentText" presStyleLbl="node1" presStyleIdx="1" presStyleCnt="5">
        <dgm:presLayoutVars>
          <dgm:chMax val="0"/>
          <dgm:bulletEnabled val="1"/>
        </dgm:presLayoutVars>
      </dgm:prSet>
      <dgm:spPr/>
    </dgm:pt>
    <dgm:pt modelId="{726E4946-7A13-4D99-9357-916D4111BBA9}" type="pres">
      <dgm:prSet presAssocID="{BDDE9048-6EE8-46E8-96D1-068982F027AB}" presName="spacer" presStyleCnt="0"/>
      <dgm:spPr/>
    </dgm:pt>
    <dgm:pt modelId="{1324D068-3F80-4148-A008-462718D43846}" type="pres">
      <dgm:prSet presAssocID="{8372C61E-B016-4880-806B-3611A84FD918}" presName="parentText" presStyleLbl="node1" presStyleIdx="2" presStyleCnt="5">
        <dgm:presLayoutVars>
          <dgm:chMax val="0"/>
          <dgm:bulletEnabled val="1"/>
        </dgm:presLayoutVars>
      </dgm:prSet>
      <dgm:spPr/>
    </dgm:pt>
    <dgm:pt modelId="{3DAA1293-8036-4B23-A18F-23CEBB2C19D8}" type="pres">
      <dgm:prSet presAssocID="{A504BD60-4625-403F-8CC7-24D4C37D81C1}" presName="spacer" presStyleCnt="0"/>
      <dgm:spPr/>
    </dgm:pt>
    <dgm:pt modelId="{0FFBA51C-D92B-4420-9B45-2123DFA0CA13}" type="pres">
      <dgm:prSet presAssocID="{96996549-273F-4674-A522-8FC59EABD820}" presName="parentText" presStyleLbl="node1" presStyleIdx="3" presStyleCnt="5">
        <dgm:presLayoutVars>
          <dgm:chMax val="0"/>
          <dgm:bulletEnabled val="1"/>
        </dgm:presLayoutVars>
      </dgm:prSet>
      <dgm:spPr/>
    </dgm:pt>
    <dgm:pt modelId="{D65A8870-D2C6-4F2E-AB27-BDCE23922BB2}" type="pres">
      <dgm:prSet presAssocID="{FBCE99EF-C71F-4860-A52E-552D44898BFD}" presName="spacer" presStyleCnt="0"/>
      <dgm:spPr/>
    </dgm:pt>
    <dgm:pt modelId="{F87FE660-E50B-4ABC-87E5-697DF972C9CA}" type="pres">
      <dgm:prSet presAssocID="{C41BA573-D15D-4506-90AC-D22BB611F257}" presName="parentText" presStyleLbl="node1" presStyleIdx="4" presStyleCnt="5">
        <dgm:presLayoutVars>
          <dgm:chMax val="0"/>
          <dgm:bulletEnabled val="1"/>
        </dgm:presLayoutVars>
      </dgm:prSet>
      <dgm:spPr/>
    </dgm:pt>
  </dgm:ptLst>
  <dgm:cxnLst>
    <dgm:cxn modelId="{60DB4E0A-1315-4DCF-83CB-DA03F35C9B02}" srcId="{420FE836-15B6-40BC-9F25-40BD8E0A5E39}" destId="{96996549-273F-4674-A522-8FC59EABD820}" srcOrd="3" destOrd="0" parTransId="{3EC315AB-7CB9-4BBF-BA29-D828B6348DF6}" sibTransId="{FBCE99EF-C71F-4860-A52E-552D44898BFD}"/>
    <dgm:cxn modelId="{E58D7F13-5F81-47EA-948B-83EC9A5B1F3F}" srcId="{420FE836-15B6-40BC-9F25-40BD8E0A5E39}" destId="{C41BA573-D15D-4506-90AC-D22BB611F257}" srcOrd="4" destOrd="0" parTransId="{6FFA6D35-0779-4F07-AD2E-4A53627A64CB}" sibTransId="{927BB8DA-DA96-40D4-90F3-443DDFC6002B}"/>
    <dgm:cxn modelId="{F264215B-2D45-4689-9DA5-C3D269A6CAFF}" srcId="{420FE836-15B6-40BC-9F25-40BD8E0A5E39}" destId="{8372C61E-B016-4880-806B-3611A84FD918}" srcOrd="2" destOrd="0" parTransId="{740925C8-DCCA-4911-A30E-72F88FB7EBF2}" sibTransId="{A504BD60-4625-403F-8CC7-24D4C37D81C1}"/>
    <dgm:cxn modelId="{4DF29B70-BAC6-47D3-9A23-8E72F75EC0FC}" srcId="{420FE836-15B6-40BC-9F25-40BD8E0A5E39}" destId="{E7B13F92-A610-4B98-A4C1-04D0EE79AF44}" srcOrd="1" destOrd="0" parTransId="{F7B2AA8D-E159-402F-A7AD-37A5885D6F1B}" sibTransId="{BDDE9048-6EE8-46E8-96D1-068982F027AB}"/>
    <dgm:cxn modelId="{09CF1252-8342-49C6-B757-C93E00A62589}" type="presOf" srcId="{C41BA573-D15D-4506-90AC-D22BB611F257}" destId="{F87FE660-E50B-4ABC-87E5-697DF972C9CA}" srcOrd="0" destOrd="0" presId="urn:microsoft.com/office/officeart/2005/8/layout/vList2"/>
    <dgm:cxn modelId="{3B503D80-80B1-40E2-B976-86E41577AFA4}" srcId="{420FE836-15B6-40BC-9F25-40BD8E0A5E39}" destId="{6819D456-DB70-4462-A4D0-E01F8287C35C}" srcOrd="0" destOrd="0" parTransId="{CE13EFAF-1AD5-44BF-A9C3-2B220F65A704}" sibTransId="{F3E52BA5-DA72-4BE0-AF40-A1E55ABEF272}"/>
    <dgm:cxn modelId="{62E25084-6CBF-499B-AA9C-CE6F9AAC361B}" type="presOf" srcId="{E7B13F92-A610-4B98-A4C1-04D0EE79AF44}" destId="{5F0880D5-FD61-4DB3-8FEC-F679101AD202}" srcOrd="0" destOrd="0" presId="urn:microsoft.com/office/officeart/2005/8/layout/vList2"/>
    <dgm:cxn modelId="{F852F09F-54E8-41EE-985F-835357A15B43}" type="presOf" srcId="{8372C61E-B016-4880-806B-3611A84FD918}" destId="{1324D068-3F80-4148-A008-462718D43846}" srcOrd="0" destOrd="0" presId="urn:microsoft.com/office/officeart/2005/8/layout/vList2"/>
    <dgm:cxn modelId="{343BA6AA-0446-4E05-ADF8-64720497B0D2}" type="presOf" srcId="{96996549-273F-4674-A522-8FC59EABD820}" destId="{0FFBA51C-D92B-4420-9B45-2123DFA0CA13}" srcOrd="0" destOrd="0" presId="urn:microsoft.com/office/officeart/2005/8/layout/vList2"/>
    <dgm:cxn modelId="{884254D6-B077-4B41-BF6A-88FBAC217A51}" type="presOf" srcId="{6819D456-DB70-4462-A4D0-E01F8287C35C}" destId="{F8657375-F6AF-454D-8B1A-A71022EE2F15}" srcOrd="0" destOrd="0" presId="urn:microsoft.com/office/officeart/2005/8/layout/vList2"/>
    <dgm:cxn modelId="{72F68AE8-E25E-47C6-9D0F-5169C21057B8}" type="presOf" srcId="{420FE836-15B6-40BC-9F25-40BD8E0A5E39}" destId="{61E18645-9A1E-41BA-8952-7654E9D4A096}" srcOrd="0" destOrd="0" presId="urn:microsoft.com/office/officeart/2005/8/layout/vList2"/>
    <dgm:cxn modelId="{7725CFD1-037F-4D53-94D3-4F91B2DF2C9B}" type="presParOf" srcId="{61E18645-9A1E-41BA-8952-7654E9D4A096}" destId="{F8657375-F6AF-454D-8B1A-A71022EE2F15}" srcOrd="0" destOrd="0" presId="urn:microsoft.com/office/officeart/2005/8/layout/vList2"/>
    <dgm:cxn modelId="{032EB4A2-7842-465A-B7CB-965E1BFECD76}" type="presParOf" srcId="{61E18645-9A1E-41BA-8952-7654E9D4A096}" destId="{2A581299-9EDE-4CC3-99DE-E79BADEB3DD9}" srcOrd="1" destOrd="0" presId="urn:microsoft.com/office/officeart/2005/8/layout/vList2"/>
    <dgm:cxn modelId="{D6C903A6-D3BB-4862-9A44-03488244A7BD}" type="presParOf" srcId="{61E18645-9A1E-41BA-8952-7654E9D4A096}" destId="{5F0880D5-FD61-4DB3-8FEC-F679101AD202}" srcOrd="2" destOrd="0" presId="urn:microsoft.com/office/officeart/2005/8/layout/vList2"/>
    <dgm:cxn modelId="{615780E3-8C79-462C-88D5-076BB525E655}" type="presParOf" srcId="{61E18645-9A1E-41BA-8952-7654E9D4A096}" destId="{726E4946-7A13-4D99-9357-916D4111BBA9}" srcOrd="3" destOrd="0" presId="urn:microsoft.com/office/officeart/2005/8/layout/vList2"/>
    <dgm:cxn modelId="{987A7C80-CD17-4D4D-95CE-1866F71C806D}" type="presParOf" srcId="{61E18645-9A1E-41BA-8952-7654E9D4A096}" destId="{1324D068-3F80-4148-A008-462718D43846}" srcOrd="4" destOrd="0" presId="urn:microsoft.com/office/officeart/2005/8/layout/vList2"/>
    <dgm:cxn modelId="{B4717E28-558F-4FDC-BD39-A70099BA1C43}" type="presParOf" srcId="{61E18645-9A1E-41BA-8952-7654E9D4A096}" destId="{3DAA1293-8036-4B23-A18F-23CEBB2C19D8}" srcOrd="5" destOrd="0" presId="urn:microsoft.com/office/officeart/2005/8/layout/vList2"/>
    <dgm:cxn modelId="{4E306F3C-8E8A-4B5C-B8C8-A074F6585293}" type="presParOf" srcId="{61E18645-9A1E-41BA-8952-7654E9D4A096}" destId="{0FFBA51C-D92B-4420-9B45-2123DFA0CA13}" srcOrd="6" destOrd="0" presId="urn:microsoft.com/office/officeart/2005/8/layout/vList2"/>
    <dgm:cxn modelId="{921513D4-34B4-4452-AF9D-D3D37FF210A5}" type="presParOf" srcId="{61E18645-9A1E-41BA-8952-7654E9D4A096}" destId="{D65A8870-D2C6-4F2E-AB27-BDCE23922BB2}" srcOrd="7" destOrd="0" presId="urn:microsoft.com/office/officeart/2005/8/layout/vList2"/>
    <dgm:cxn modelId="{F803109D-FD20-4793-A1FB-7934AD7450AB}" type="presParOf" srcId="{61E18645-9A1E-41BA-8952-7654E9D4A096}" destId="{F87FE660-E50B-4ABC-87E5-697DF972C9CA}" srcOrd="8"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657375-F6AF-454D-8B1A-A71022EE2F15}">
      <dsp:nvSpPr>
        <dsp:cNvPr id="0" name=""/>
        <dsp:cNvSpPr/>
      </dsp:nvSpPr>
      <dsp:spPr>
        <a:xfrm>
          <a:off x="0" y="36645"/>
          <a:ext cx="5524502" cy="696920"/>
        </a:xfrm>
        <a:prstGeom prst="roundRect">
          <a:avLst/>
        </a:prstGeom>
        <a:solidFill>
          <a:schemeClr val="accent1">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rtl="0">
            <a:lnSpc>
              <a:spcPct val="90000"/>
            </a:lnSpc>
            <a:spcBef>
              <a:spcPct val="0"/>
            </a:spcBef>
            <a:spcAft>
              <a:spcPct val="35000"/>
            </a:spcAft>
            <a:buNone/>
          </a:pPr>
          <a:r>
            <a:rPr lang="en-US" sz="2800" b="0" kern="1200" dirty="0"/>
            <a:t>Methods of Legal Description</a:t>
          </a:r>
        </a:p>
      </dsp:txBody>
      <dsp:txXfrm>
        <a:off x="34021" y="70666"/>
        <a:ext cx="5456460" cy="628878"/>
      </dsp:txXfrm>
    </dsp:sp>
    <dsp:sp modelId="{5F0880D5-FD61-4DB3-8FEC-F679101AD202}">
      <dsp:nvSpPr>
        <dsp:cNvPr id="0" name=""/>
        <dsp:cNvSpPr/>
      </dsp:nvSpPr>
      <dsp:spPr>
        <a:xfrm>
          <a:off x="0" y="710091"/>
          <a:ext cx="5524502" cy="556024"/>
        </a:xfrm>
        <a:prstGeom prst="roundRect">
          <a:avLst/>
        </a:prstGeom>
        <a:solidFill>
          <a:schemeClr val="accent1">
            <a:shade val="80000"/>
            <a:hueOff val="0"/>
            <a:satOff val="-20558"/>
            <a:lumOff val="1033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rtl="0">
            <a:lnSpc>
              <a:spcPct val="90000"/>
            </a:lnSpc>
            <a:spcBef>
              <a:spcPct val="0"/>
            </a:spcBef>
            <a:spcAft>
              <a:spcPct val="35000"/>
            </a:spcAft>
            <a:buNone/>
          </a:pPr>
          <a:r>
            <a:rPr lang="en-US" sz="2800" b="0" kern="1200" dirty="0"/>
            <a:t>Metes and Bounds </a:t>
          </a:r>
        </a:p>
      </dsp:txBody>
      <dsp:txXfrm>
        <a:off x="27143" y="737234"/>
        <a:ext cx="5470216" cy="501738"/>
      </dsp:txXfrm>
    </dsp:sp>
    <dsp:sp modelId="{1324D068-3F80-4148-A008-462718D43846}">
      <dsp:nvSpPr>
        <dsp:cNvPr id="0" name=""/>
        <dsp:cNvSpPr/>
      </dsp:nvSpPr>
      <dsp:spPr>
        <a:xfrm>
          <a:off x="0" y="1278335"/>
          <a:ext cx="5524502" cy="556024"/>
        </a:xfrm>
        <a:prstGeom prst="roundRect">
          <a:avLst/>
        </a:prstGeom>
        <a:solidFill>
          <a:schemeClr val="accent1">
            <a:shade val="80000"/>
            <a:hueOff val="0"/>
            <a:satOff val="-41115"/>
            <a:lumOff val="2066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rtl="0">
            <a:lnSpc>
              <a:spcPct val="90000"/>
            </a:lnSpc>
            <a:spcBef>
              <a:spcPct val="0"/>
            </a:spcBef>
            <a:spcAft>
              <a:spcPct val="35000"/>
            </a:spcAft>
            <a:buNone/>
          </a:pPr>
          <a:r>
            <a:rPr lang="en-US" sz="2800" b="0" kern="1200" dirty="0"/>
            <a:t>The Rectangular Survey System</a:t>
          </a:r>
        </a:p>
      </dsp:txBody>
      <dsp:txXfrm>
        <a:off x="27143" y="1305478"/>
        <a:ext cx="5470216" cy="501738"/>
      </dsp:txXfrm>
    </dsp:sp>
    <dsp:sp modelId="{0FFBA51C-D92B-4420-9B45-2123DFA0CA13}">
      <dsp:nvSpPr>
        <dsp:cNvPr id="0" name=""/>
        <dsp:cNvSpPr/>
      </dsp:nvSpPr>
      <dsp:spPr>
        <a:xfrm>
          <a:off x="0" y="1846580"/>
          <a:ext cx="5524502" cy="556024"/>
        </a:xfrm>
        <a:prstGeom prst="roundRect">
          <a:avLst/>
        </a:prstGeom>
        <a:solidFill>
          <a:schemeClr val="accent1">
            <a:shade val="80000"/>
            <a:hueOff val="0"/>
            <a:satOff val="-61673"/>
            <a:lumOff val="3099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rtl="0">
            <a:lnSpc>
              <a:spcPct val="90000"/>
            </a:lnSpc>
            <a:spcBef>
              <a:spcPct val="0"/>
            </a:spcBef>
            <a:spcAft>
              <a:spcPct val="35000"/>
            </a:spcAft>
            <a:buNone/>
          </a:pPr>
          <a:r>
            <a:rPr lang="en-US" sz="2800" b="0" kern="1200" dirty="0"/>
            <a:t>Recorded Plat Method</a:t>
          </a:r>
        </a:p>
      </dsp:txBody>
      <dsp:txXfrm>
        <a:off x="27143" y="1873723"/>
        <a:ext cx="5470216" cy="501738"/>
      </dsp:txXfrm>
    </dsp:sp>
    <dsp:sp modelId="{F87FE660-E50B-4ABC-87E5-697DF972C9CA}">
      <dsp:nvSpPr>
        <dsp:cNvPr id="0" name=""/>
        <dsp:cNvSpPr/>
      </dsp:nvSpPr>
      <dsp:spPr>
        <a:xfrm>
          <a:off x="0" y="2414824"/>
          <a:ext cx="5524502" cy="556024"/>
        </a:xfrm>
        <a:prstGeom prst="roundRect">
          <a:avLst/>
        </a:prstGeom>
        <a:solidFill>
          <a:schemeClr val="accent1">
            <a:shade val="80000"/>
            <a:hueOff val="0"/>
            <a:satOff val="-82230"/>
            <a:lumOff val="4132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rtl="0">
            <a:lnSpc>
              <a:spcPct val="90000"/>
            </a:lnSpc>
            <a:spcBef>
              <a:spcPct val="0"/>
            </a:spcBef>
            <a:spcAft>
              <a:spcPct val="35000"/>
            </a:spcAft>
            <a:buNone/>
          </a:pPr>
          <a:r>
            <a:rPr lang="en-US" sz="2800" b="0" kern="1200"/>
            <a:t>Describing </a:t>
          </a:r>
          <a:r>
            <a:rPr lang="en-US" sz="2800" b="0" kern="1200" dirty="0"/>
            <a:t>Elevation</a:t>
          </a:r>
        </a:p>
      </dsp:txBody>
      <dsp:txXfrm>
        <a:off x="27143" y="2441967"/>
        <a:ext cx="5470216" cy="501738"/>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270060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69424"/>
          </a:xfrm>
          <a:prstGeom prst="rect">
            <a:avLst/>
          </a:prstGeom>
        </p:spPr>
        <p:txBody>
          <a:bodyPr vert="horz" lIns="94229" tIns="47114" rIns="94229" bIns="47114" rtlCol="0"/>
          <a:lstStyle>
            <a:lvl1pPr algn="l">
              <a:defRPr sz="1200"/>
            </a:lvl1pPr>
          </a:lstStyle>
          <a:p>
            <a:endParaRPr lang="en-US"/>
          </a:p>
        </p:txBody>
      </p:sp>
      <p:sp>
        <p:nvSpPr>
          <p:cNvPr id="3" name="Date Placeholder 2"/>
          <p:cNvSpPr>
            <a:spLocks noGrp="1"/>
          </p:cNvSpPr>
          <p:nvPr>
            <p:ph type="dt" idx="1"/>
          </p:nvPr>
        </p:nvSpPr>
        <p:spPr>
          <a:xfrm>
            <a:off x="4023092" y="0"/>
            <a:ext cx="3077739" cy="469424"/>
          </a:xfrm>
          <a:prstGeom prst="rect">
            <a:avLst/>
          </a:prstGeom>
        </p:spPr>
        <p:txBody>
          <a:bodyPr vert="horz" lIns="94229" tIns="47114" rIns="94229" bIns="47114" rtlCol="0"/>
          <a:lstStyle>
            <a:lvl1pPr algn="r">
              <a:defRPr sz="1200"/>
            </a:lvl1pPr>
          </a:lstStyle>
          <a:p>
            <a:fld id="{C23C084C-0B13-45B2-9A35-52F2113029EB}" type="datetimeFigureOut">
              <a:rPr lang="en-US" smtClean="0"/>
              <a:t>4/27/2023</a:t>
            </a:fld>
            <a:endParaRPr lang="en-US"/>
          </a:p>
        </p:txBody>
      </p:sp>
      <p:sp>
        <p:nvSpPr>
          <p:cNvPr id="4" name="Slide Image Placeholder 3"/>
          <p:cNvSpPr>
            <a:spLocks noGrp="1" noRot="1" noChangeAspect="1"/>
          </p:cNvSpPr>
          <p:nvPr>
            <p:ph type="sldImg" idx="2"/>
          </p:nvPr>
        </p:nvSpPr>
        <p:spPr>
          <a:xfrm>
            <a:off x="1204913" y="704850"/>
            <a:ext cx="4692650" cy="3519488"/>
          </a:xfrm>
          <a:prstGeom prst="rect">
            <a:avLst/>
          </a:prstGeom>
          <a:noFill/>
          <a:ln w="12700">
            <a:solidFill>
              <a:prstClr val="black"/>
            </a:solidFill>
          </a:ln>
        </p:spPr>
        <p:txBody>
          <a:bodyPr vert="horz" lIns="94229" tIns="47114" rIns="94229" bIns="47114" rtlCol="0" anchor="ctr"/>
          <a:lstStyle/>
          <a:p>
            <a:endParaRPr lang="en-US"/>
          </a:p>
        </p:txBody>
      </p:sp>
      <p:sp>
        <p:nvSpPr>
          <p:cNvPr id="5" name="Notes Placeholder 4"/>
          <p:cNvSpPr>
            <a:spLocks noGrp="1"/>
          </p:cNvSpPr>
          <p:nvPr>
            <p:ph type="body" sz="quarter" idx="3"/>
          </p:nvPr>
        </p:nvSpPr>
        <p:spPr>
          <a:xfrm>
            <a:off x="710248" y="4459526"/>
            <a:ext cx="5681980" cy="4224814"/>
          </a:xfrm>
          <a:prstGeom prst="rect">
            <a:avLst/>
          </a:prstGeom>
        </p:spPr>
        <p:txBody>
          <a:bodyPr vert="horz" lIns="94229" tIns="47114" rIns="94229" bIns="4711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917422"/>
            <a:ext cx="3077739" cy="469424"/>
          </a:xfrm>
          <a:prstGeom prst="rect">
            <a:avLst/>
          </a:prstGeom>
        </p:spPr>
        <p:txBody>
          <a:bodyPr vert="horz" lIns="94229" tIns="47114" rIns="94229" bIns="47114" rtlCol="0" anchor="b"/>
          <a:lstStyle>
            <a:lvl1pPr algn="l">
              <a:defRPr sz="1200"/>
            </a:lvl1pPr>
          </a:lstStyle>
          <a:p>
            <a:endParaRPr lang="en-US"/>
          </a:p>
        </p:txBody>
      </p:sp>
      <p:sp>
        <p:nvSpPr>
          <p:cNvPr id="7" name="Slide Number Placeholder 6"/>
          <p:cNvSpPr>
            <a:spLocks noGrp="1"/>
          </p:cNvSpPr>
          <p:nvPr>
            <p:ph type="sldNum" sz="quarter" idx="5"/>
          </p:nvPr>
        </p:nvSpPr>
        <p:spPr>
          <a:xfrm>
            <a:off x="4023092" y="8917422"/>
            <a:ext cx="3077739" cy="469424"/>
          </a:xfrm>
          <a:prstGeom prst="rect">
            <a:avLst/>
          </a:prstGeom>
        </p:spPr>
        <p:txBody>
          <a:bodyPr vert="horz" lIns="94229" tIns="47114" rIns="94229" bIns="47114" rtlCol="0" anchor="b"/>
          <a:lstStyle>
            <a:lvl1pPr algn="r">
              <a:defRPr sz="1200"/>
            </a:lvl1pPr>
          </a:lstStyle>
          <a:p>
            <a:fld id="{9E2E816B-E8DA-4F74-9CA4-C1F5DA3A3889}" type="slidenum">
              <a:rPr lang="en-US" smtClean="0"/>
              <a:t>‹#›</a:t>
            </a:fld>
            <a:endParaRPr lang="en-US"/>
          </a:p>
        </p:txBody>
      </p:sp>
    </p:spTree>
    <p:extLst>
      <p:ext uri="{BB962C8B-B14F-4D97-AF65-F5344CB8AC3E}">
        <p14:creationId xmlns:p14="http://schemas.microsoft.com/office/powerpoint/2010/main" val="34315953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755292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2E816B-E8DA-4F74-9CA4-C1F5DA3A388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5659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9BCBFDD-9D5D-4289-98E9-E2BCA7B5C84E}" type="datetimeFigureOut">
              <a:rPr lang="en-US" smtClean="0"/>
              <a:t>4/27/2023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25BEE0-F6B9-444B-8EBF-1590106FD647}" type="slidenum">
              <a:rPr lang="en-US" smtClean="0"/>
              <a:t>‹#›</a:t>
            </a:fld>
            <a:endParaRPr lang="en-US"/>
          </a:p>
        </p:txBody>
      </p:sp>
    </p:spTree>
    <p:extLst>
      <p:ext uri="{BB962C8B-B14F-4D97-AF65-F5344CB8AC3E}">
        <p14:creationId xmlns:p14="http://schemas.microsoft.com/office/powerpoint/2010/main" val="12699416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9BCBFDD-9D5D-4289-98E9-E2BCA7B5C84E}" type="datetimeFigureOut">
              <a:rPr lang="en-US" smtClean="0"/>
              <a:t>4/27/2023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25BEE0-F6B9-444B-8EBF-1590106FD647}" type="slidenum">
              <a:rPr lang="en-US" smtClean="0"/>
              <a:t>‹#›</a:t>
            </a:fld>
            <a:endParaRPr lang="en-US"/>
          </a:p>
        </p:txBody>
      </p:sp>
    </p:spTree>
    <p:extLst>
      <p:ext uri="{BB962C8B-B14F-4D97-AF65-F5344CB8AC3E}">
        <p14:creationId xmlns:p14="http://schemas.microsoft.com/office/powerpoint/2010/main" val="17520508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9BCBFDD-9D5D-4289-98E9-E2BCA7B5C84E}" type="datetimeFigureOut">
              <a:rPr lang="en-US" smtClean="0"/>
              <a:t>4/27/2023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25BEE0-F6B9-444B-8EBF-1590106FD647}" type="slidenum">
              <a:rPr lang="en-US" smtClean="0"/>
              <a:t>‹#›</a:t>
            </a:fld>
            <a:endParaRPr lang="en-US"/>
          </a:p>
        </p:txBody>
      </p:sp>
    </p:spTree>
    <p:extLst>
      <p:ext uri="{BB962C8B-B14F-4D97-AF65-F5344CB8AC3E}">
        <p14:creationId xmlns:p14="http://schemas.microsoft.com/office/powerpoint/2010/main" val="38007466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9BCBFDD-9D5D-4289-98E9-E2BCA7B5C84E}" type="datetimeFigureOut">
              <a:rPr lang="en-US" smtClean="0">
                <a:solidFill>
                  <a:prstClr val="black">
                    <a:tint val="75000"/>
                  </a:prstClr>
                </a:solidFill>
              </a:rPr>
              <a:pPr/>
              <a:t>4/27/2023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F25BEE0-F6B9-444B-8EBF-1590106FD6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120475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9BCBFDD-9D5D-4289-98E9-E2BCA7B5C84E}" type="datetimeFigureOut">
              <a:rPr lang="en-US" smtClean="0">
                <a:solidFill>
                  <a:prstClr val="black">
                    <a:tint val="75000"/>
                  </a:prstClr>
                </a:solidFill>
              </a:rPr>
              <a:pPr/>
              <a:t>4/27/2023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F25BEE0-F6B9-444B-8EBF-1590106FD6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700729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9BCBFDD-9D5D-4289-98E9-E2BCA7B5C84E}" type="datetimeFigureOut">
              <a:rPr lang="en-US" smtClean="0">
                <a:solidFill>
                  <a:prstClr val="black">
                    <a:tint val="75000"/>
                  </a:prstClr>
                </a:solidFill>
              </a:rPr>
              <a:pPr/>
              <a:t>4/27/2023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F25BEE0-F6B9-444B-8EBF-1590106FD6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602354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9BCBFDD-9D5D-4289-98E9-E2BCA7B5C84E}" type="datetimeFigureOut">
              <a:rPr lang="en-US" smtClean="0">
                <a:solidFill>
                  <a:prstClr val="black">
                    <a:tint val="75000"/>
                  </a:prstClr>
                </a:solidFill>
              </a:rPr>
              <a:pPr/>
              <a:t>4/27/2023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F25BEE0-F6B9-444B-8EBF-1590106FD6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263881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9BCBFDD-9D5D-4289-98E9-E2BCA7B5C84E}" type="datetimeFigureOut">
              <a:rPr lang="en-US" smtClean="0">
                <a:solidFill>
                  <a:prstClr val="black">
                    <a:tint val="75000"/>
                  </a:prstClr>
                </a:solidFill>
              </a:rPr>
              <a:pPr/>
              <a:t>4/27/2023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5F25BEE0-F6B9-444B-8EBF-1590106FD6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170599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9BCBFDD-9D5D-4289-98E9-E2BCA7B5C84E}" type="datetimeFigureOut">
              <a:rPr lang="en-US" smtClean="0">
                <a:solidFill>
                  <a:prstClr val="black">
                    <a:tint val="75000"/>
                  </a:prstClr>
                </a:solidFill>
              </a:rPr>
              <a:pPr/>
              <a:t>4/27/2023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5F25BEE0-F6B9-444B-8EBF-1590106FD6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918738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9BCBFDD-9D5D-4289-98E9-E2BCA7B5C84E}" type="datetimeFigureOut">
              <a:rPr lang="en-US" smtClean="0">
                <a:solidFill>
                  <a:prstClr val="black">
                    <a:tint val="75000"/>
                  </a:prstClr>
                </a:solidFill>
              </a:rPr>
              <a:pPr/>
              <a:t>4/27/2023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5F25BEE0-F6B9-444B-8EBF-1590106FD6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535026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9BCBFDD-9D5D-4289-98E9-E2BCA7B5C84E}" type="datetimeFigureOut">
              <a:rPr lang="en-US" smtClean="0">
                <a:solidFill>
                  <a:prstClr val="black">
                    <a:tint val="75000"/>
                  </a:prstClr>
                </a:solidFill>
              </a:rPr>
              <a:pPr/>
              <a:t>4/27/2023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F25BEE0-F6B9-444B-8EBF-1590106FD6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683080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9BCBFDD-9D5D-4289-98E9-E2BCA7B5C84E}" type="datetimeFigureOut">
              <a:rPr lang="en-US" smtClean="0"/>
              <a:t>4/27/2023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25BEE0-F6B9-444B-8EBF-1590106FD647}" type="slidenum">
              <a:rPr lang="en-US" smtClean="0"/>
              <a:t>‹#›</a:t>
            </a:fld>
            <a:endParaRPr lang="en-US"/>
          </a:p>
        </p:txBody>
      </p:sp>
    </p:spTree>
    <p:extLst>
      <p:ext uri="{BB962C8B-B14F-4D97-AF65-F5344CB8AC3E}">
        <p14:creationId xmlns:p14="http://schemas.microsoft.com/office/powerpoint/2010/main" val="308669309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9BCBFDD-9D5D-4289-98E9-E2BCA7B5C84E}" type="datetimeFigureOut">
              <a:rPr lang="en-US" smtClean="0">
                <a:solidFill>
                  <a:prstClr val="black">
                    <a:tint val="75000"/>
                  </a:prstClr>
                </a:solidFill>
              </a:rPr>
              <a:pPr/>
              <a:t>4/27/2023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F25BEE0-F6B9-444B-8EBF-1590106FD6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168918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9BCBFDD-9D5D-4289-98E9-E2BCA7B5C84E}" type="datetimeFigureOut">
              <a:rPr lang="en-US" smtClean="0">
                <a:solidFill>
                  <a:prstClr val="black">
                    <a:tint val="75000"/>
                  </a:prstClr>
                </a:solidFill>
              </a:rPr>
              <a:pPr/>
              <a:t>4/27/2023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F25BEE0-F6B9-444B-8EBF-1590106FD6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1938478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9BCBFDD-9D5D-4289-98E9-E2BCA7B5C84E}" type="datetimeFigureOut">
              <a:rPr lang="en-US" smtClean="0">
                <a:solidFill>
                  <a:prstClr val="black">
                    <a:tint val="75000"/>
                  </a:prstClr>
                </a:solidFill>
              </a:rPr>
              <a:pPr/>
              <a:t>4/27/2023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F25BEE0-F6B9-444B-8EBF-1590106FD6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742823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9BCBFDD-9D5D-4289-98E9-E2BCA7B5C84E}" type="datetimeFigureOut">
              <a:rPr lang="en-US" smtClean="0"/>
              <a:t>4/27/2023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25BEE0-F6B9-444B-8EBF-1590106FD647}" type="slidenum">
              <a:rPr lang="en-US" smtClean="0"/>
              <a:t>‹#›</a:t>
            </a:fld>
            <a:endParaRPr lang="en-US"/>
          </a:p>
        </p:txBody>
      </p:sp>
    </p:spTree>
    <p:extLst>
      <p:ext uri="{BB962C8B-B14F-4D97-AF65-F5344CB8AC3E}">
        <p14:creationId xmlns:p14="http://schemas.microsoft.com/office/powerpoint/2010/main" val="32050411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9BCBFDD-9D5D-4289-98E9-E2BCA7B5C84E}" type="datetimeFigureOut">
              <a:rPr lang="en-US" smtClean="0"/>
              <a:t>4/27/2023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25BEE0-F6B9-444B-8EBF-1590106FD647}" type="slidenum">
              <a:rPr lang="en-US" smtClean="0"/>
              <a:t>‹#›</a:t>
            </a:fld>
            <a:endParaRPr lang="en-US"/>
          </a:p>
        </p:txBody>
      </p:sp>
    </p:spTree>
    <p:extLst>
      <p:ext uri="{BB962C8B-B14F-4D97-AF65-F5344CB8AC3E}">
        <p14:creationId xmlns:p14="http://schemas.microsoft.com/office/powerpoint/2010/main" val="2323967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9BCBFDD-9D5D-4289-98E9-E2BCA7B5C84E}" type="datetimeFigureOut">
              <a:rPr lang="en-US" smtClean="0"/>
              <a:t>4/27/2023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F25BEE0-F6B9-444B-8EBF-1590106FD647}" type="slidenum">
              <a:rPr lang="en-US" smtClean="0"/>
              <a:t>‹#›</a:t>
            </a:fld>
            <a:endParaRPr lang="en-US"/>
          </a:p>
        </p:txBody>
      </p:sp>
    </p:spTree>
    <p:extLst>
      <p:ext uri="{BB962C8B-B14F-4D97-AF65-F5344CB8AC3E}">
        <p14:creationId xmlns:p14="http://schemas.microsoft.com/office/powerpoint/2010/main" val="2537851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9BCBFDD-9D5D-4289-98E9-E2BCA7B5C84E}" type="datetimeFigureOut">
              <a:rPr lang="en-US" smtClean="0"/>
              <a:t>4/27/2023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F25BEE0-F6B9-444B-8EBF-1590106FD647}" type="slidenum">
              <a:rPr lang="en-US" smtClean="0"/>
              <a:t>‹#›</a:t>
            </a:fld>
            <a:endParaRPr lang="en-US"/>
          </a:p>
        </p:txBody>
      </p:sp>
    </p:spTree>
    <p:extLst>
      <p:ext uri="{BB962C8B-B14F-4D97-AF65-F5344CB8AC3E}">
        <p14:creationId xmlns:p14="http://schemas.microsoft.com/office/powerpoint/2010/main" val="14966016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9BCBFDD-9D5D-4289-98E9-E2BCA7B5C84E}" type="datetimeFigureOut">
              <a:rPr lang="en-US" smtClean="0"/>
              <a:t>4/27/2023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F25BEE0-F6B9-444B-8EBF-1590106FD647}" type="slidenum">
              <a:rPr lang="en-US" smtClean="0"/>
              <a:t>‹#›</a:t>
            </a:fld>
            <a:endParaRPr lang="en-US"/>
          </a:p>
        </p:txBody>
      </p:sp>
    </p:spTree>
    <p:extLst>
      <p:ext uri="{BB962C8B-B14F-4D97-AF65-F5344CB8AC3E}">
        <p14:creationId xmlns:p14="http://schemas.microsoft.com/office/powerpoint/2010/main" val="4951392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9BCBFDD-9D5D-4289-98E9-E2BCA7B5C84E}" type="datetimeFigureOut">
              <a:rPr lang="en-US" smtClean="0"/>
              <a:t>4/27/2023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25BEE0-F6B9-444B-8EBF-1590106FD647}" type="slidenum">
              <a:rPr lang="en-US" smtClean="0"/>
              <a:t>‹#›</a:t>
            </a:fld>
            <a:endParaRPr lang="en-US"/>
          </a:p>
        </p:txBody>
      </p:sp>
    </p:spTree>
    <p:extLst>
      <p:ext uri="{BB962C8B-B14F-4D97-AF65-F5344CB8AC3E}">
        <p14:creationId xmlns:p14="http://schemas.microsoft.com/office/powerpoint/2010/main" val="36880160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9BCBFDD-9D5D-4289-98E9-E2BCA7B5C84E}" type="datetimeFigureOut">
              <a:rPr lang="en-US" smtClean="0"/>
              <a:t>4/27/2023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25BEE0-F6B9-444B-8EBF-1590106FD647}" type="slidenum">
              <a:rPr lang="en-US" smtClean="0"/>
              <a:t>‹#›</a:t>
            </a:fld>
            <a:endParaRPr lang="en-US"/>
          </a:p>
        </p:txBody>
      </p:sp>
    </p:spTree>
    <p:extLst>
      <p:ext uri="{BB962C8B-B14F-4D97-AF65-F5344CB8AC3E}">
        <p14:creationId xmlns:p14="http://schemas.microsoft.com/office/powerpoint/2010/main" val="3560334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9BCBFDD-9D5D-4289-98E9-E2BCA7B5C84E}" type="datetimeFigureOut">
              <a:rPr lang="en-US" smtClean="0"/>
              <a:t>4/27/2023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25BEE0-F6B9-444B-8EBF-1590106FD647}" type="slidenum">
              <a:rPr lang="en-US" smtClean="0"/>
              <a:t>‹#›</a:t>
            </a:fld>
            <a:endParaRPr lang="en-US"/>
          </a:p>
        </p:txBody>
      </p:sp>
    </p:spTree>
    <p:extLst>
      <p:ext uri="{BB962C8B-B14F-4D97-AF65-F5344CB8AC3E}">
        <p14:creationId xmlns:p14="http://schemas.microsoft.com/office/powerpoint/2010/main" val="291537252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9BCBFDD-9D5D-4289-98E9-E2BCA7B5C84E}" type="datetimeFigureOut">
              <a:rPr lang="en-US" smtClean="0">
                <a:solidFill>
                  <a:prstClr val="black">
                    <a:tint val="75000"/>
                  </a:prstClr>
                </a:solidFill>
              </a:rPr>
              <a:pPr/>
              <a:t>4/27/2023</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25BEE0-F6B9-444B-8EBF-1590106FD64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88763700"/>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1.jpeg"/><Relationship Id="rId7" Type="http://schemas.openxmlformats.org/officeDocument/2006/relationships/diagramQuickStyle" Target="../diagrams/quickStyle1.xml"/><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2.png"/><Relationship Id="rId9" Type="http://schemas.microsoft.com/office/2007/relationships/diagramDrawing" Target="../diagrams/drawing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0" y="0"/>
            <a:ext cx="9144000" cy="6858000"/>
          </a:xfrm>
          <a:prstGeom prst="rect">
            <a:avLst/>
          </a:prstGeom>
        </p:spPr>
      </p:pic>
      <p:pic>
        <p:nvPicPr>
          <p:cNvPr id="3" name="Picture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24981"/>
            <a:ext cx="9172247" cy="6882981"/>
          </a:xfrm>
          <a:prstGeom prst="rect">
            <a:avLst/>
          </a:prstGeom>
        </p:spPr>
      </p:pic>
      <p:sp>
        <p:nvSpPr>
          <p:cNvPr id="8" name="Title 7"/>
          <p:cNvSpPr>
            <a:spLocks noGrp="1"/>
          </p:cNvSpPr>
          <p:nvPr>
            <p:ph type="title"/>
          </p:nvPr>
        </p:nvSpPr>
        <p:spPr>
          <a:xfrm>
            <a:off x="457200" y="551049"/>
            <a:ext cx="8229600" cy="639762"/>
          </a:xfrm>
        </p:spPr>
        <p:txBody>
          <a:bodyPr>
            <a:noAutofit/>
          </a:bodyPr>
          <a:lstStyle/>
          <a:p>
            <a:r>
              <a:rPr lang="en-US" b="1" dirty="0">
                <a:solidFill>
                  <a:schemeClr val="bg1"/>
                </a:solidFill>
              </a:rPr>
              <a:t>Unit 9:</a:t>
            </a:r>
            <a:r>
              <a:rPr lang="en-US" dirty="0">
                <a:solidFill>
                  <a:schemeClr val="bg1"/>
                </a:solidFill>
              </a:rPr>
              <a:t> </a:t>
            </a:r>
            <a:r>
              <a:rPr lang="en-US" b="1" dirty="0">
                <a:solidFill>
                  <a:schemeClr val="bg1"/>
                </a:solidFill>
              </a:rPr>
              <a:t>LEGAL DESCRIPTIONS</a:t>
            </a:r>
            <a:endParaRPr lang="en-US" dirty="0">
              <a:solidFill>
                <a:schemeClr val="bg1"/>
              </a:solidFill>
            </a:endParaRPr>
          </a:p>
        </p:txBody>
      </p:sp>
      <p:graphicFrame>
        <p:nvGraphicFramePr>
          <p:cNvPr id="6" name="Table 5"/>
          <p:cNvGraphicFramePr>
            <a:graphicFrameLocks noGrp="1"/>
          </p:cNvGraphicFramePr>
          <p:nvPr/>
        </p:nvGraphicFramePr>
        <p:xfrm>
          <a:off x="214476" y="6419478"/>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r>
                        <a:rPr lang="en-US" sz="1200" dirty="0">
                          <a:solidFill>
                            <a:schemeClr val="bg1">
                              <a:lumMod val="65000"/>
                            </a:schemeClr>
                          </a:solidFill>
                          <a:latin typeface="+mj-lt"/>
                        </a:rPr>
                        <a:t>© Performance Programs Company              Principles of Real Estate Practice      </a:t>
                      </a:r>
                      <a:r>
                        <a:rPr lang="en-US" sz="1200" baseline="0" dirty="0">
                          <a:solidFill>
                            <a:schemeClr val="bg1">
                              <a:lumMod val="65000"/>
                            </a:schemeClr>
                          </a:solidFill>
                          <a:latin typeface="+mj-lt"/>
                        </a:rPr>
                        <a:t>      #9  Legal Descriptions               Slide 9-1</a:t>
                      </a:r>
                      <a:endParaRPr lang="en-US" sz="1200" dirty="0">
                        <a:solidFill>
                          <a:schemeClr val="bg1">
                            <a:lumMod val="65000"/>
                          </a:schemeClr>
                        </a:solidFill>
                        <a:latin typeface="+mj-lt"/>
                      </a:endParaRPr>
                    </a:p>
                  </a:txBody>
                  <a:tcPr>
                    <a:noFill/>
                  </a:tcPr>
                </a:tc>
                <a:extLst>
                  <a:ext uri="{0D108BD9-81ED-4DB2-BD59-A6C34878D82A}">
                    <a16:rowId xmlns:a16="http://schemas.microsoft.com/office/drawing/2014/main" val="10000"/>
                  </a:ext>
                </a:extLst>
              </a:tr>
            </a:tbl>
          </a:graphicData>
        </a:graphic>
      </p:graphicFrame>
      <p:graphicFrame>
        <p:nvGraphicFramePr>
          <p:cNvPr id="9" name="Content Placeholder 6"/>
          <p:cNvGraphicFramePr>
            <a:graphicFrameLocks noGrp="1"/>
          </p:cNvGraphicFramePr>
          <p:nvPr>
            <p:ph idx="1"/>
          </p:nvPr>
        </p:nvGraphicFramePr>
        <p:xfrm>
          <a:off x="1809749" y="1943100"/>
          <a:ext cx="5524502" cy="2971799"/>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79260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9:</a:t>
            </a:r>
            <a:br>
              <a:rPr lang="en-US" sz="2400" dirty="0"/>
            </a:br>
            <a:r>
              <a:rPr lang="en-US" sz="1000" dirty="0"/>
              <a:t> </a:t>
            </a:r>
            <a:br>
              <a:rPr lang="en-US" sz="2400" dirty="0"/>
            </a:br>
            <a:r>
              <a:rPr lang="en-US" sz="2400" dirty="0"/>
              <a:t>Legal</a:t>
            </a:r>
            <a:br>
              <a:rPr lang="en-US" sz="2400" dirty="0"/>
            </a:br>
            <a:r>
              <a:rPr lang="en-US" sz="2400" dirty="0"/>
              <a:t>Descriptions</a:t>
            </a:r>
            <a:br>
              <a:rPr lang="en-US" sz="1800" dirty="0"/>
            </a:br>
            <a:endParaRPr lang="en-US" sz="1800" dirty="0"/>
          </a:p>
        </p:txBody>
      </p:sp>
      <p:sp>
        <p:nvSpPr>
          <p:cNvPr id="7" name="Content Placeholder 6"/>
          <p:cNvSpPr>
            <a:spLocks noGrp="1"/>
          </p:cNvSpPr>
          <p:nvPr>
            <p:ph idx="1"/>
          </p:nvPr>
        </p:nvSpPr>
        <p:spPr>
          <a:xfrm>
            <a:off x="2362200" y="273050"/>
            <a:ext cx="6781800" cy="6127750"/>
          </a:xfrm>
        </p:spPr>
        <p:txBody>
          <a:bodyPr>
            <a:normAutofit fontScale="92500" lnSpcReduction="20000"/>
          </a:bodyPr>
          <a:lstStyle/>
          <a:p>
            <a:pPr marL="0" indent="0">
              <a:buNone/>
            </a:pPr>
            <a:r>
              <a:rPr lang="en-US" sz="2600" b="1" dirty="0">
                <a:solidFill>
                  <a:srgbClr val="FF0000"/>
                </a:solidFill>
              </a:rPr>
              <a:t>The Rectangular Survey System</a:t>
            </a:r>
          </a:p>
          <a:p>
            <a:pPr marL="400050" lvl="1" indent="0">
              <a:buNone/>
            </a:pPr>
            <a:endParaRPr lang="en-US" sz="2600" dirty="0"/>
          </a:p>
          <a:p>
            <a:pPr marL="400050" lvl="1" indent="0">
              <a:buNone/>
            </a:pPr>
            <a:r>
              <a:rPr lang="en-US" sz="2600" b="1" dirty="0"/>
              <a:t>Terminology</a:t>
            </a:r>
            <a:r>
              <a:rPr lang="en-US" sz="2600" dirty="0"/>
              <a:t> </a:t>
            </a:r>
            <a:br>
              <a:rPr lang="en-US" sz="2600" dirty="0"/>
            </a:br>
            <a:endParaRPr lang="en-US" sz="2600" dirty="0"/>
          </a:p>
          <a:p>
            <a:pPr lvl="1" indent="-342900">
              <a:buFont typeface="Wingdings" panose="05000000000000000000" pitchFamily="2" charset="2"/>
              <a:buChar char="q"/>
            </a:pPr>
            <a:r>
              <a:rPr lang="en-US" sz="2600" b="1" dirty="0"/>
              <a:t>Meridians</a:t>
            </a:r>
            <a:r>
              <a:rPr lang="en-US" sz="2600" dirty="0"/>
              <a:t>: north-south, longitudinal lines on the survey grid </a:t>
            </a:r>
            <a:br>
              <a:rPr lang="en-US" sz="2600" dirty="0"/>
            </a:br>
            <a:endParaRPr lang="en-US" sz="2600" dirty="0"/>
          </a:p>
          <a:p>
            <a:pPr lvl="1" indent="-342900">
              <a:buFont typeface="Wingdings" panose="05000000000000000000" pitchFamily="2" charset="2"/>
              <a:buChar char="q"/>
            </a:pPr>
            <a:r>
              <a:rPr lang="en-US" sz="2600" b="1" dirty="0"/>
              <a:t>Parallels:</a:t>
            </a:r>
            <a:r>
              <a:rPr lang="en-US" sz="2600" dirty="0"/>
              <a:t> east-west, latitudinal lines </a:t>
            </a:r>
            <a:br>
              <a:rPr lang="en-US" sz="2600" dirty="0"/>
            </a:br>
            <a:endParaRPr lang="en-US" sz="2600" dirty="0"/>
          </a:p>
          <a:p>
            <a:pPr lvl="1" indent="-342900">
              <a:buFont typeface="Wingdings" panose="05000000000000000000" pitchFamily="2" charset="2"/>
              <a:buChar char="q"/>
            </a:pPr>
            <a:r>
              <a:rPr lang="en-US" sz="2600" b="1" dirty="0"/>
              <a:t>Range</a:t>
            </a:r>
            <a:r>
              <a:rPr lang="en-US" sz="2600" dirty="0"/>
              <a:t>: </a:t>
            </a:r>
            <a:r>
              <a:rPr lang="en-US" sz="2600" b="1" dirty="0"/>
              <a:t>north-south area </a:t>
            </a:r>
            <a:r>
              <a:rPr lang="en-US" sz="2600" dirty="0"/>
              <a:t>between consecutive meridians </a:t>
            </a:r>
            <a:br>
              <a:rPr lang="en-US" sz="2600" dirty="0"/>
            </a:br>
            <a:endParaRPr lang="en-US" sz="2600" dirty="0"/>
          </a:p>
          <a:p>
            <a:pPr lvl="1" indent="-342900">
              <a:buFont typeface="Wingdings" panose="05000000000000000000" pitchFamily="2" charset="2"/>
              <a:buChar char="q"/>
            </a:pPr>
            <a:r>
              <a:rPr lang="en-US" sz="2600" b="1" dirty="0"/>
              <a:t>Tier, or township strip</a:t>
            </a:r>
            <a:r>
              <a:rPr lang="en-US" sz="2600" dirty="0"/>
              <a:t>: </a:t>
            </a:r>
            <a:r>
              <a:rPr lang="en-US" sz="2600" b="1" dirty="0"/>
              <a:t>east-west area </a:t>
            </a:r>
            <a:r>
              <a:rPr lang="en-US" sz="2600" dirty="0"/>
              <a:t>between two parallels</a:t>
            </a:r>
            <a:br>
              <a:rPr lang="en-US" sz="2600" dirty="0"/>
            </a:br>
            <a:endParaRPr lang="en-US" sz="2600" dirty="0"/>
          </a:p>
          <a:p>
            <a:pPr lvl="1" indent="-342900">
              <a:buFont typeface="Wingdings" panose="05000000000000000000" pitchFamily="2" charset="2"/>
              <a:buChar char="q"/>
            </a:pPr>
            <a:r>
              <a:rPr lang="en-US" sz="2600" b="1" dirty="0"/>
              <a:t>Township</a:t>
            </a:r>
            <a:r>
              <a:rPr lang="en-US" sz="2600" dirty="0"/>
              <a:t>: the area enclosed by the intersection of two consecutive meridians and two consecutive parallels</a:t>
            </a:r>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Methods of Legal Description</a:t>
            </a:r>
          </a:p>
          <a:p>
            <a:endParaRPr lang="en-US" b="1" dirty="0">
              <a:solidFill>
                <a:srgbClr val="FF0000"/>
              </a:solidFill>
            </a:endParaRPr>
          </a:p>
          <a:p>
            <a:r>
              <a:rPr lang="en-US" b="1" dirty="0"/>
              <a:t>Metes and Bounds</a:t>
            </a:r>
          </a:p>
          <a:p>
            <a:endParaRPr lang="en-US" b="1" dirty="0"/>
          </a:p>
          <a:p>
            <a:r>
              <a:rPr lang="en-US" b="1" dirty="0">
                <a:solidFill>
                  <a:srgbClr val="FF0000"/>
                </a:solidFill>
              </a:rPr>
              <a:t>The Rectangular Survey System</a:t>
            </a:r>
          </a:p>
          <a:p>
            <a:endParaRPr lang="en-US" b="1" dirty="0"/>
          </a:p>
          <a:p>
            <a:r>
              <a:rPr lang="en-US" b="1" dirty="0"/>
              <a:t>Recorded Plat Method</a:t>
            </a:r>
          </a:p>
          <a:p>
            <a:endParaRPr lang="en-US" b="1" dirty="0"/>
          </a:p>
          <a:p>
            <a:r>
              <a:rPr lang="en-US" b="1" dirty="0"/>
              <a:t>Describing Elevation</a:t>
            </a: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#9  Legal Descriptions               Slide 9-10</a:t>
                      </a: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4282494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9:</a:t>
            </a:r>
            <a:br>
              <a:rPr lang="en-US" sz="2400" dirty="0"/>
            </a:br>
            <a:r>
              <a:rPr lang="en-US" sz="1000" dirty="0"/>
              <a:t> </a:t>
            </a:r>
            <a:br>
              <a:rPr lang="en-US" sz="2400" dirty="0"/>
            </a:br>
            <a:r>
              <a:rPr lang="en-US" sz="2400" dirty="0"/>
              <a:t>Legal</a:t>
            </a:r>
            <a:br>
              <a:rPr lang="en-US" sz="2400" dirty="0"/>
            </a:br>
            <a:r>
              <a:rPr lang="en-US" sz="2400" dirty="0"/>
              <a:t>Descriptions</a:t>
            </a:r>
            <a:br>
              <a:rPr lang="en-US" sz="1800" dirty="0"/>
            </a:br>
            <a:endParaRPr lang="en-US" sz="1800" dirty="0"/>
          </a:p>
        </p:txBody>
      </p:sp>
      <p:sp>
        <p:nvSpPr>
          <p:cNvPr id="7" name="Content Placeholder 6"/>
          <p:cNvSpPr>
            <a:spLocks noGrp="1"/>
          </p:cNvSpPr>
          <p:nvPr>
            <p:ph idx="1"/>
          </p:nvPr>
        </p:nvSpPr>
        <p:spPr>
          <a:xfrm>
            <a:off x="2362200" y="273050"/>
            <a:ext cx="6781800" cy="6127750"/>
          </a:xfrm>
        </p:spPr>
        <p:txBody>
          <a:bodyPr>
            <a:normAutofit/>
          </a:bodyPr>
          <a:lstStyle/>
          <a:p>
            <a:pPr marL="0" indent="0">
              <a:buNone/>
            </a:pPr>
            <a:r>
              <a:rPr lang="en-US" sz="2400" b="1" dirty="0">
                <a:solidFill>
                  <a:srgbClr val="FF0000"/>
                </a:solidFill>
              </a:rPr>
              <a:t>The Rectangular Survey System</a:t>
            </a:r>
          </a:p>
          <a:p>
            <a:pPr marL="400050" lvl="1" indent="0">
              <a:buNone/>
            </a:pPr>
            <a:endParaRPr lang="en-US" sz="2400" dirty="0"/>
          </a:p>
          <a:p>
            <a:pPr marL="400050" lvl="1" indent="0">
              <a:buNone/>
            </a:pPr>
            <a:r>
              <a:rPr lang="en-US" sz="2400" b="1" dirty="0"/>
              <a:t>Identifying range, tier and township</a:t>
            </a:r>
          </a:p>
          <a:p>
            <a:pPr marL="857250" lvl="1" indent="-457200">
              <a:buFont typeface="Wingdings" panose="05000000000000000000" pitchFamily="2" charset="2"/>
              <a:buChar char="q"/>
            </a:pPr>
            <a:r>
              <a:rPr lang="en-US" sz="2400" dirty="0"/>
              <a:t>ranges numbered sequentially east or west from prime meridian</a:t>
            </a:r>
          </a:p>
          <a:p>
            <a:pPr marL="857250" lvl="1" indent="-457200">
              <a:buFont typeface="Wingdings" panose="05000000000000000000" pitchFamily="2" charset="2"/>
              <a:buChar char="q"/>
            </a:pPr>
            <a:r>
              <a:rPr lang="en-US" sz="2400" dirty="0"/>
              <a:t>tiers numbered sequentially north or south from base line</a:t>
            </a:r>
          </a:p>
          <a:p>
            <a:pPr marL="857250" lvl="1" indent="-457200">
              <a:buFont typeface="Wingdings" panose="05000000000000000000" pitchFamily="2" charset="2"/>
              <a:buChar char="q"/>
            </a:pPr>
            <a:r>
              <a:rPr lang="en-US" sz="2400" dirty="0"/>
              <a:t>townships numbered by tier intersecting range</a:t>
            </a:r>
            <a:br>
              <a:rPr lang="en-US" sz="2400" dirty="0"/>
            </a:br>
            <a:endParaRPr lang="en-US" sz="2400" dirty="0"/>
          </a:p>
          <a:p>
            <a:pPr marL="400050" lvl="1" indent="0">
              <a:buNone/>
            </a:pPr>
            <a:r>
              <a:rPr lang="en-US" sz="2400" b="1" dirty="0"/>
              <a:t>Sections of a township</a:t>
            </a:r>
          </a:p>
          <a:p>
            <a:pPr marL="857250" lvl="1" indent="-457200">
              <a:buFont typeface="Wingdings" panose="05000000000000000000" pitchFamily="2" charset="2"/>
              <a:buChar char="q"/>
            </a:pPr>
            <a:r>
              <a:rPr lang="en-US" sz="2400" dirty="0"/>
              <a:t>36 sections per township, each one-mile square </a:t>
            </a:r>
          </a:p>
          <a:p>
            <a:pPr marL="857250" lvl="1" indent="-457200">
              <a:buFont typeface="Wingdings" panose="05000000000000000000" pitchFamily="2" charset="2"/>
              <a:buChar char="q"/>
            </a:pPr>
            <a:endParaRPr lang="en-US" sz="2400" dirty="0"/>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Methods of Legal Description</a:t>
            </a:r>
          </a:p>
          <a:p>
            <a:endParaRPr lang="en-US" b="1" dirty="0">
              <a:solidFill>
                <a:srgbClr val="FF0000"/>
              </a:solidFill>
            </a:endParaRPr>
          </a:p>
          <a:p>
            <a:r>
              <a:rPr lang="en-US" b="1" dirty="0"/>
              <a:t>Metes and Bounds</a:t>
            </a:r>
          </a:p>
          <a:p>
            <a:endParaRPr lang="en-US" b="1" dirty="0"/>
          </a:p>
          <a:p>
            <a:r>
              <a:rPr lang="en-US" b="1" dirty="0">
                <a:solidFill>
                  <a:srgbClr val="FF0000"/>
                </a:solidFill>
              </a:rPr>
              <a:t>The Rectangular Survey System</a:t>
            </a:r>
          </a:p>
          <a:p>
            <a:endParaRPr lang="en-US" b="1" dirty="0"/>
          </a:p>
          <a:p>
            <a:r>
              <a:rPr lang="en-US" b="1" dirty="0"/>
              <a:t>Recorded Plat Method</a:t>
            </a:r>
          </a:p>
          <a:p>
            <a:endParaRPr lang="en-US" b="1" dirty="0"/>
          </a:p>
          <a:p>
            <a:r>
              <a:rPr lang="en-US" b="1" dirty="0"/>
              <a:t>Describing Elevation</a:t>
            </a: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#9  Legal Descriptions               Slide 9-11</a:t>
                      </a: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5561830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9:</a:t>
            </a:r>
            <a:br>
              <a:rPr lang="en-US" sz="2400" dirty="0"/>
            </a:br>
            <a:r>
              <a:rPr lang="en-US" sz="1000" dirty="0"/>
              <a:t> </a:t>
            </a:r>
            <a:br>
              <a:rPr lang="en-US" sz="2400" dirty="0"/>
            </a:br>
            <a:r>
              <a:rPr lang="en-US" sz="2400" dirty="0"/>
              <a:t>Legal</a:t>
            </a:r>
            <a:br>
              <a:rPr lang="en-US" sz="2400" dirty="0"/>
            </a:br>
            <a:r>
              <a:rPr lang="en-US" sz="2400" dirty="0"/>
              <a:t>Descriptions</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a:bodyPr>
          <a:lstStyle/>
          <a:p>
            <a:pPr marL="0" indent="0">
              <a:buNone/>
            </a:pPr>
            <a:r>
              <a:rPr lang="en-US" sz="2400" b="1" dirty="0">
                <a:solidFill>
                  <a:srgbClr val="FF0000"/>
                </a:solidFill>
              </a:rPr>
              <a:t>The Rectangular Survey System</a:t>
            </a:r>
          </a:p>
          <a:p>
            <a:pPr marL="400050" lvl="1" indent="0">
              <a:buNone/>
            </a:pPr>
            <a:endParaRPr lang="en-US" sz="1400" dirty="0"/>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Methods of Legal Description</a:t>
            </a:r>
          </a:p>
          <a:p>
            <a:endParaRPr lang="en-US" b="1" dirty="0">
              <a:solidFill>
                <a:srgbClr val="FF0000"/>
              </a:solidFill>
            </a:endParaRPr>
          </a:p>
          <a:p>
            <a:r>
              <a:rPr lang="en-US" b="1" dirty="0"/>
              <a:t>Metes and Bounds</a:t>
            </a:r>
          </a:p>
          <a:p>
            <a:endParaRPr lang="en-US" b="1" dirty="0"/>
          </a:p>
          <a:p>
            <a:r>
              <a:rPr lang="en-US" b="1" dirty="0">
                <a:solidFill>
                  <a:srgbClr val="FF0000"/>
                </a:solidFill>
              </a:rPr>
              <a:t>The Rectangular Survey System</a:t>
            </a:r>
          </a:p>
          <a:p>
            <a:endParaRPr lang="en-US" b="1" dirty="0"/>
          </a:p>
          <a:p>
            <a:r>
              <a:rPr lang="en-US" b="1" dirty="0"/>
              <a:t>Recorded Plat Method</a:t>
            </a:r>
          </a:p>
          <a:p>
            <a:endParaRPr lang="en-US" b="1" dirty="0"/>
          </a:p>
          <a:p>
            <a:r>
              <a:rPr lang="en-US" b="1" dirty="0"/>
              <a:t>Describing Elevation</a:t>
            </a: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#9  Legal Descriptions               Slide 9-12</a:t>
                      </a:r>
                    </a:p>
                  </a:txBody>
                  <a:tcPr>
                    <a:noFill/>
                  </a:tcPr>
                </a:tc>
                <a:extLst>
                  <a:ext uri="{0D108BD9-81ED-4DB2-BD59-A6C34878D82A}">
                    <a16:rowId xmlns:a16="http://schemas.microsoft.com/office/drawing/2014/main" val="10000"/>
                  </a:ext>
                </a:extLst>
              </a:tr>
            </a:tbl>
          </a:graphicData>
        </a:graphic>
      </p:graphicFrame>
      <p:pic>
        <p:nvPicPr>
          <p:cNvPr id="9" name="Picture 2" descr="C:\Users\Owner\Documents\PREP\PREP COLLATERALS\VISUAL GRAPHICS\27 survey grid tiers and townships.jpg"/>
          <p:cNvPicPr>
            <a:picLocks noChangeAspect="1" noChangeArrowheads="1"/>
          </p:cNvPicPr>
          <p:nvPr/>
        </p:nvPicPr>
        <p:blipFill rotWithShape="1">
          <a:blip r:embed="rId3">
            <a:extLst>
              <a:ext uri="{28A0092B-C50C-407E-A947-70E740481C1C}">
                <a14:useLocalDpi xmlns:a14="http://schemas.microsoft.com/office/drawing/2010/main" val="0"/>
              </a:ext>
            </a:extLst>
          </a:blip>
          <a:srcRect b="8505"/>
          <a:stretch/>
        </p:blipFill>
        <p:spPr bwMode="auto">
          <a:xfrm>
            <a:off x="3124200" y="914400"/>
            <a:ext cx="5486400" cy="5486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94191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9:</a:t>
            </a:r>
            <a:br>
              <a:rPr lang="en-US" sz="2400" dirty="0"/>
            </a:br>
            <a:r>
              <a:rPr lang="en-US" sz="1000" dirty="0"/>
              <a:t> </a:t>
            </a:r>
            <a:br>
              <a:rPr lang="en-US" sz="2400" dirty="0"/>
            </a:br>
            <a:r>
              <a:rPr lang="en-US" sz="2400" dirty="0"/>
              <a:t>Legal</a:t>
            </a:r>
            <a:br>
              <a:rPr lang="en-US" sz="2400" dirty="0"/>
            </a:br>
            <a:r>
              <a:rPr lang="en-US" sz="2400" dirty="0"/>
              <a:t>Descriptions</a:t>
            </a:r>
            <a:br>
              <a:rPr lang="en-US" sz="1800" dirty="0"/>
            </a:br>
            <a:endParaRPr lang="en-US" sz="1800" dirty="0"/>
          </a:p>
        </p:txBody>
      </p:sp>
      <p:sp>
        <p:nvSpPr>
          <p:cNvPr id="7" name="Content Placeholder 6"/>
          <p:cNvSpPr>
            <a:spLocks noGrp="1"/>
          </p:cNvSpPr>
          <p:nvPr>
            <p:ph idx="1"/>
          </p:nvPr>
        </p:nvSpPr>
        <p:spPr>
          <a:xfrm>
            <a:off x="2362200" y="273050"/>
            <a:ext cx="6781800" cy="6127750"/>
          </a:xfrm>
        </p:spPr>
        <p:txBody>
          <a:bodyPr>
            <a:normAutofit/>
          </a:bodyPr>
          <a:lstStyle/>
          <a:p>
            <a:pPr marL="0" indent="0">
              <a:buNone/>
            </a:pPr>
            <a:r>
              <a:rPr lang="en-US" sz="2400" b="1" dirty="0">
                <a:solidFill>
                  <a:srgbClr val="FF0000"/>
                </a:solidFill>
              </a:rPr>
              <a:t>The Rectangular Survey System</a:t>
            </a:r>
          </a:p>
          <a:p>
            <a:pPr marL="400050" lvl="1" indent="0">
              <a:buNone/>
            </a:pPr>
            <a:endParaRPr lang="en-US" sz="2400" dirty="0"/>
          </a:p>
          <a:p>
            <a:pPr marL="857250" lvl="1" indent="-457200">
              <a:buFont typeface="Wingdings" panose="05000000000000000000" pitchFamily="2" charset="2"/>
              <a:buChar char="q"/>
            </a:pPr>
            <a:endParaRPr lang="en-US" sz="2400" dirty="0"/>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Methods of Legal Description</a:t>
            </a:r>
          </a:p>
          <a:p>
            <a:endParaRPr lang="en-US" b="1" dirty="0">
              <a:solidFill>
                <a:srgbClr val="FF0000"/>
              </a:solidFill>
            </a:endParaRPr>
          </a:p>
          <a:p>
            <a:r>
              <a:rPr lang="en-US" b="1" dirty="0"/>
              <a:t>Metes and Bounds</a:t>
            </a:r>
          </a:p>
          <a:p>
            <a:endParaRPr lang="en-US" b="1" dirty="0"/>
          </a:p>
          <a:p>
            <a:r>
              <a:rPr lang="en-US" b="1" dirty="0">
                <a:solidFill>
                  <a:srgbClr val="FF0000"/>
                </a:solidFill>
              </a:rPr>
              <a:t>The Rectangular Survey System</a:t>
            </a:r>
          </a:p>
          <a:p>
            <a:endParaRPr lang="en-US" b="1" dirty="0"/>
          </a:p>
          <a:p>
            <a:r>
              <a:rPr lang="en-US" b="1" dirty="0"/>
              <a:t>Recorded Plat Method</a:t>
            </a:r>
          </a:p>
          <a:p>
            <a:endParaRPr lang="en-US" b="1" dirty="0"/>
          </a:p>
          <a:p>
            <a:r>
              <a:rPr lang="en-US" b="1" dirty="0"/>
              <a:t>Describing Elevation</a:t>
            </a: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#9  Legal Descriptions               Slide 9-13</a:t>
                      </a:r>
                    </a:p>
                  </a:txBody>
                  <a:tcPr>
                    <a:noFill/>
                  </a:tcPr>
                </a:tc>
                <a:extLst>
                  <a:ext uri="{0D108BD9-81ED-4DB2-BD59-A6C34878D82A}">
                    <a16:rowId xmlns:a16="http://schemas.microsoft.com/office/drawing/2014/main" val="10000"/>
                  </a:ext>
                </a:extLst>
              </a:tr>
            </a:tbl>
          </a:graphicData>
        </a:graphic>
      </p:graphicFrame>
      <p:pic>
        <p:nvPicPr>
          <p:cNvPr id="10" name="Picture 2" descr="C:\Users\Owner\Documents\PREP\PREP COLLATERALS\VISUAL GRAPHICS\28 sections of a township.jpg"/>
          <p:cNvPicPr>
            <a:picLocks noChangeAspect="1" noChangeArrowheads="1"/>
          </p:cNvPicPr>
          <p:nvPr/>
        </p:nvPicPr>
        <p:blipFill rotWithShape="1">
          <a:blip r:embed="rId3">
            <a:extLst>
              <a:ext uri="{28A0092B-C50C-407E-A947-70E740481C1C}">
                <a14:useLocalDpi xmlns:a14="http://schemas.microsoft.com/office/drawing/2010/main" val="0"/>
              </a:ext>
            </a:extLst>
          </a:blip>
          <a:srcRect b="14943"/>
          <a:stretch/>
        </p:blipFill>
        <p:spPr bwMode="auto">
          <a:xfrm>
            <a:off x="3276600" y="914400"/>
            <a:ext cx="5486400" cy="55625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17768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9:</a:t>
            </a:r>
            <a:br>
              <a:rPr lang="en-US" sz="2400" dirty="0"/>
            </a:br>
            <a:r>
              <a:rPr lang="en-US" sz="1000" dirty="0"/>
              <a:t> </a:t>
            </a:r>
            <a:br>
              <a:rPr lang="en-US" sz="2400" dirty="0"/>
            </a:br>
            <a:r>
              <a:rPr lang="en-US" sz="2400" dirty="0"/>
              <a:t>Legal</a:t>
            </a:r>
            <a:br>
              <a:rPr lang="en-US" sz="2400" dirty="0"/>
            </a:br>
            <a:r>
              <a:rPr lang="en-US" sz="2400" dirty="0"/>
              <a:t>Descriptions</a:t>
            </a:r>
            <a:br>
              <a:rPr lang="en-US" sz="1800" dirty="0"/>
            </a:br>
            <a:endParaRPr lang="en-US" sz="1800" dirty="0"/>
          </a:p>
        </p:txBody>
      </p:sp>
      <p:sp>
        <p:nvSpPr>
          <p:cNvPr id="7" name="Content Placeholder 6"/>
          <p:cNvSpPr>
            <a:spLocks noGrp="1"/>
          </p:cNvSpPr>
          <p:nvPr>
            <p:ph idx="1"/>
          </p:nvPr>
        </p:nvSpPr>
        <p:spPr>
          <a:xfrm>
            <a:off x="2362200" y="273050"/>
            <a:ext cx="6781800" cy="6127750"/>
          </a:xfrm>
        </p:spPr>
        <p:txBody>
          <a:bodyPr>
            <a:normAutofit/>
          </a:bodyPr>
          <a:lstStyle/>
          <a:p>
            <a:pPr marL="0" indent="0">
              <a:buNone/>
            </a:pPr>
            <a:r>
              <a:rPr lang="en-US" sz="2400" b="1" dirty="0">
                <a:solidFill>
                  <a:srgbClr val="FF0000"/>
                </a:solidFill>
              </a:rPr>
              <a:t>The Rectangular Survey System</a:t>
            </a:r>
          </a:p>
          <a:p>
            <a:pPr marL="400050" lvl="1" indent="0">
              <a:buNone/>
            </a:pPr>
            <a:endParaRPr lang="en-US" sz="1100" dirty="0"/>
          </a:p>
          <a:p>
            <a:pPr marL="400050" lvl="1" indent="0">
              <a:buNone/>
            </a:pPr>
            <a:r>
              <a:rPr lang="en-US" sz="2400" b="1" dirty="0"/>
              <a:t>Fractions of a section</a:t>
            </a:r>
          </a:p>
          <a:p>
            <a:pPr lvl="1" indent="-342900">
              <a:buFont typeface="Wingdings" panose="05000000000000000000" pitchFamily="2" charset="2"/>
              <a:buChar char="q"/>
            </a:pPr>
            <a:r>
              <a:rPr lang="en-US" sz="2400" dirty="0"/>
              <a:t>1 section = 640 acres</a:t>
            </a:r>
            <a:br>
              <a:rPr lang="en-US" sz="2400" dirty="0"/>
            </a:br>
            <a:endParaRPr lang="en-US" sz="2400" dirty="0"/>
          </a:p>
          <a:p>
            <a:pPr lvl="1" indent="-342900">
              <a:buFont typeface="Wingdings" panose="05000000000000000000" pitchFamily="2" charset="2"/>
              <a:buChar char="q"/>
            </a:pPr>
            <a:r>
              <a:rPr lang="en-US" sz="2400" dirty="0"/>
              <a:t>fractions of sections described by size and location</a:t>
            </a:r>
            <a:endParaRPr lang="en-US" sz="2400" b="1" dirty="0"/>
          </a:p>
          <a:p>
            <a:pPr marL="400050" lvl="1" indent="0">
              <a:buNone/>
            </a:pPr>
            <a:endParaRPr lang="en-US" sz="2400" b="1" dirty="0"/>
          </a:p>
          <a:p>
            <a:pPr marL="400050" lvl="1" indent="0">
              <a:buNone/>
            </a:pPr>
            <a:r>
              <a:rPr lang="en-US" sz="2400" b="1" dirty="0"/>
              <a:t>Describing a section fraction</a:t>
            </a:r>
          </a:p>
          <a:p>
            <a:pPr lvl="1" indent="-342900">
              <a:buFont typeface="Wingdings" panose="05000000000000000000" pitchFamily="2" charset="2"/>
              <a:buChar char="q"/>
            </a:pPr>
            <a:r>
              <a:rPr lang="en-US" sz="2400" dirty="0"/>
              <a:t>Identify location, size of tract within quarter; identify successively larger quarters</a:t>
            </a:r>
            <a:br>
              <a:rPr lang="en-US" sz="2400" dirty="0"/>
            </a:br>
            <a:endParaRPr lang="en-US" sz="2400" dirty="0"/>
          </a:p>
          <a:p>
            <a:pPr lvl="1" indent="-342900">
              <a:buFont typeface="Wingdings" panose="05000000000000000000" pitchFamily="2" charset="2"/>
              <a:buChar char="q"/>
            </a:pPr>
            <a:r>
              <a:rPr lang="en-US" sz="2400" dirty="0" err="1"/>
              <a:t>Eg</a:t>
            </a:r>
            <a:r>
              <a:rPr lang="en-US" sz="2400" dirty="0"/>
              <a:t>, the NW 1/4 of the SW 1/4 of Section 8 (equals 1/16 section, or 40 acres)</a:t>
            </a:r>
          </a:p>
          <a:p>
            <a:pPr marL="857250" lvl="1" indent="-457200">
              <a:buFont typeface="Wingdings" panose="05000000000000000000" pitchFamily="2" charset="2"/>
              <a:buChar char="q"/>
            </a:pPr>
            <a:endParaRPr lang="en-US" sz="2400" dirty="0"/>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Methods of Legal Description</a:t>
            </a:r>
          </a:p>
          <a:p>
            <a:endParaRPr lang="en-US" b="1" dirty="0">
              <a:solidFill>
                <a:srgbClr val="FF0000"/>
              </a:solidFill>
            </a:endParaRPr>
          </a:p>
          <a:p>
            <a:r>
              <a:rPr lang="en-US" b="1" dirty="0"/>
              <a:t>Metes and Bounds</a:t>
            </a:r>
          </a:p>
          <a:p>
            <a:endParaRPr lang="en-US" b="1" dirty="0"/>
          </a:p>
          <a:p>
            <a:r>
              <a:rPr lang="en-US" b="1" dirty="0">
                <a:solidFill>
                  <a:srgbClr val="FF0000"/>
                </a:solidFill>
              </a:rPr>
              <a:t>The Rectangular Survey System</a:t>
            </a:r>
          </a:p>
          <a:p>
            <a:endParaRPr lang="en-US" b="1" dirty="0"/>
          </a:p>
          <a:p>
            <a:r>
              <a:rPr lang="en-US" b="1" dirty="0"/>
              <a:t>Recorded Plat Method</a:t>
            </a:r>
          </a:p>
          <a:p>
            <a:endParaRPr lang="en-US" b="1" dirty="0"/>
          </a:p>
          <a:p>
            <a:r>
              <a:rPr lang="en-US" b="1" dirty="0"/>
              <a:t>Describing Elevation</a:t>
            </a: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#9  Legal Descriptions               Slide 9-14</a:t>
                      </a: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8864024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9:</a:t>
            </a:r>
            <a:br>
              <a:rPr lang="en-US" sz="2400" dirty="0"/>
            </a:br>
            <a:r>
              <a:rPr lang="en-US" sz="1000" dirty="0"/>
              <a:t> </a:t>
            </a:r>
            <a:br>
              <a:rPr lang="en-US" sz="2400" dirty="0"/>
            </a:br>
            <a:r>
              <a:rPr lang="en-US" sz="2400" dirty="0"/>
              <a:t>Legal</a:t>
            </a:r>
            <a:br>
              <a:rPr lang="en-US" sz="2400" dirty="0"/>
            </a:br>
            <a:r>
              <a:rPr lang="en-US" sz="2400" dirty="0"/>
              <a:t>Descriptions</a:t>
            </a:r>
            <a:br>
              <a:rPr lang="en-US" sz="1800" dirty="0"/>
            </a:br>
            <a:endParaRPr lang="en-US" sz="1800" dirty="0"/>
          </a:p>
        </p:txBody>
      </p:sp>
      <p:sp>
        <p:nvSpPr>
          <p:cNvPr id="7" name="Content Placeholder 6"/>
          <p:cNvSpPr>
            <a:spLocks noGrp="1"/>
          </p:cNvSpPr>
          <p:nvPr>
            <p:ph idx="1"/>
          </p:nvPr>
        </p:nvSpPr>
        <p:spPr>
          <a:xfrm>
            <a:off x="2362200" y="273050"/>
            <a:ext cx="6781800" cy="6127750"/>
          </a:xfrm>
        </p:spPr>
        <p:txBody>
          <a:bodyPr>
            <a:normAutofit/>
          </a:bodyPr>
          <a:lstStyle/>
          <a:p>
            <a:pPr marL="0" indent="0">
              <a:buNone/>
            </a:pPr>
            <a:r>
              <a:rPr lang="en-US" sz="2400" b="1" dirty="0">
                <a:solidFill>
                  <a:srgbClr val="FF0000"/>
                </a:solidFill>
              </a:rPr>
              <a:t>The Rectangular Survey System</a:t>
            </a:r>
          </a:p>
          <a:p>
            <a:pPr marL="400050" lvl="1" indent="0">
              <a:buNone/>
            </a:pPr>
            <a:endParaRPr lang="en-US" sz="700" dirty="0"/>
          </a:p>
          <a:p>
            <a:pPr marL="400050" lvl="1" indent="0">
              <a:buNone/>
            </a:pPr>
            <a:r>
              <a:rPr lang="en-US" sz="2400" b="1" dirty="0"/>
              <a:t>Fractions &amp; acreages of sections</a:t>
            </a:r>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Methods of Legal Description</a:t>
            </a:r>
          </a:p>
          <a:p>
            <a:endParaRPr lang="en-US" b="1" dirty="0">
              <a:solidFill>
                <a:srgbClr val="FF0000"/>
              </a:solidFill>
            </a:endParaRPr>
          </a:p>
          <a:p>
            <a:r>
              <a:rPr lang="en-US" b="1" dirty="0"/>
              <a:t>Metes and Bounds</a:t>
            </a:r>
          </a:p>
          <a:p>
            <a:endParaRPr lang="en-US" b="1" dirty="0"/>
          </a:p>
          <a:p>
            <a:r>
              <a:rPr lang="en-US" b="1" dirty="0">
                <a:solidFill>
                  <a:srgbClr val="FF0000"/>
                </a:solidFill>
              </a:rPr>
              <a:t>The Rectangular Survey System</a:t>
            </a:r>
          </a:p>
          <a:p>
            <a:endParaRPr lang="en-US" b="1" dirty="0"/>
          </a:p>
          <a:p>
            <a:r>
              <a:rPr lang="en-US" b="1" dirty="0"/>
              <a:t>Recorded Plat Method</a:t>
            </a:r>
          </a:p>
          <a:p>
            <a:endParaRPr lang="en-US" b="1" dirty="0"/>
          </a:p>
          <a:p>
            <a:r>
              <a:rPr lang="en-US" b="1" dirty="0"/>
              <a:t>Describing Elevation</a:t>
            </a: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#9  Legal Descriptions               Slide 9-15</a:t>
                      </a:r>
                    </a:p>
                  </a:txBody>
                  <a:tcPr>
                    <a:noFill/>
                  </a:tcPr>
                </a:tc>
                <a:extLst>
                  <a:ext uri="{0D108BD9-81ED-4DB2-BD59-A6C34878D82A}">
                    <a16:rowId xmlns:a16="http://schemas.microsoft.com/office/drawing/2014/main" val="10000"/>
                  </a:ext>
                </a:extLst>
              </a:tr>
            </a:tbl>
          </a:graphicData>
        </a:graphic>
      </p:graphicFrame>
      <p:pic>
        <p:nvPicPr>
          <p:cNvPr id="9" name="Picture 2" descr="C:\Users\Owner\Documents\PREP\PREP COLLATERALS\VISUAL GRAPHICS\29 fractions and acreages of section.jpg"/>
          <p:cNvPicPr>
            <a:picLocks noChangeAspect="1" noChangeArrowheads="1"/>
          </p:cNvPicPr>
          <p:nvPr/>
        </p:nvPicPr>
        <p:blipFill rotWithShape="1">
          <a:blip r:embed="rId3">
            <a:extLst>
              <a:ext uri="{28A0092B-C50C-407E-A947-70E740481C1C}">
                <a14:useLocalDpi xmlns:a14="http://schemas.microsoft.com/office/drawing/2010/main" val="0"/>
              </a:ext>
            </a:extLst>
          </a:blip>
          <a:srcRect l="5248" t="20473" r="5343" b="14754"/>
          <a:stretch/>
        </p:blipFill>
        <p:spPr bwMode="auto">
          <a:xfrm>
            <a:off x="3276600" y="1371600"/>
            <a:ext cx="5486400" cy="50686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42193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9:</a:t>
            </a:r>
            <a:br>
              <a:rPr lang="en-US" sz="2400" dirty="0"/>
            </a:br>
            <a:r>
              <a:rPr lang="en-US" sz="1000" dirty="0"/>
              <a:t> </a:t>
            </a:r>
            <a:br>
              <a:rPr lang="en-US" sz="2400" dirty="0"/>
            </a:br>
            <a:r>
              <a:rPr lang="en-US" sz="2400" dirty="0"/>
              <a:t>Legal</a:t>
            </a:r>
            <a:br>
              <a:rPr lang="en-US" sz="2400" dirty="0"/>
            </a:br>
            <a:r>
              <a:rPr lang="en-US" sz="2400" dirty="0"/>
              <a:t>Descriptions</a:t>
            </a:r>
            <a:br>
              <a:rPr lang="en-US" sz="1800" dirty="0"/>
            </a:br>
            <a:endParaRPr lang="en-US" sz="1800" dirty="0"/>
          </a:p>
        </p:txBody>
      </p:sp>
      <p:sp>
        <p:nvSpPr>
          <p:cNvPr id="7" name="Content Placeholder 6"/>
          <p:cNvSpPr>
            <a:spLocks noGrp="1"/>
          </p:cNvSpPr>
          <p:nvPr>
            <p:ph idx="1"/>
          </p:nvPr>
        </p:nvSpPr>
        <p:spPr>
          <a:xfrm>
            <a:off x="2362200" y="273050"/>
            <a:ext cx="6781800" cy="6127750"/>
          </a:xfrm>
        </p:spPr>
        <p:txBody>
          <a:bodyPr>
            <a:normAutofit/>
          </a:bodyPr>
          <a:lstStyle/>
          <a:p>
            <a:pPr marL="0" indent="0">
              <a:buNone/>
            </a:pPr>
            <a:r>
              <a:rPr lang="en-US" sz="2400" b="1" dirty="0">
                <a:solidFill>
                  <a:srgbClr val="FF0000"/>
                </a:solidFill>
              </a:rPr>
              <a:t>The Rectangular Survey System</a:t>
            </a:r>
          </a:p>
          <a:p>
            <a:pPr marL="400050" lvl="1" indent="0">
              <a:buNone/>
            </a:pPr>
            <a:endParaRPr lang="en-US" sz="700" dirty="0"/>
          </a:p>
          <a:p>
            <a:pPr marL="400050" lvl="1" indent="0">
              <a:buNone/>
            </a:pPr>
            <a:r>
              <a:rPr lang="en-US" sz="2400" b="1" dirty="0"/>
              <a:t>Describing fractions of sections</a:t>
            </a:r>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Methods of Legal Description</a:t>
            </a:r>
          </a:p>
          <a:p>
            <a:endParaRPr lang="en-US" b="1" dirty="0">
              <a:solidFill>
                <a:srgbClr val="FF0000"/>
              </a:solidFill>
            </a:endParaRPr>
          </a:p>
          <a:p>
            <a:r>
              <a:rPr lang="en-US" b="1" dirty="0"/>
              <a:t>Metes and Bounds</a:t>
            </a:r>
          </a:p>
          <a:p>
            <a:endParaRPr lang="en-US" b="1" dirty="0"/>
          </a:p>
          <a:p>
            <a:r>
              <a:rPr lang="en-US" b="1" dirty="0">
                <a:solidFill>
                  <a:srgbClr val="FF0000"/>
                </a:solidFill>
              </a:rPr>
              <a:t>The Rectangular Survey System</a:t>
            </a:r>
          </a:p>
          <a:p>
            <a:endParaRPr lang="en-US" b="1" dirty="0"/>
          </a:p>
          <a:p>
            <a:r>
              <a:rPr lang="en-US" b="1" dirty="0"/>
              <a:t>Recorded Plat Method</a:t>
            </a:r>
          </a:p>
          <a:p>
            <a:endParaRPr lang="en-US" b="1" dirty="0"/>
          </a:p>
          <a:p>
            <a:r>
              <a:rPr lang="en-US" b="1" dirty="0"/>
              <a:t>Describing Elevation</a:t>
            </a: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#9  Legal Descriptions               Slide 9-16</a:t>
                      </a:r>
                    </a:p>
                  </a:txBody>
                  <a:tcPr>
                    <a:noFill/>
                  </a:tcPr>
                </a:tc>
                <a:extLst>
                  <a:ext uri="{0D108BD9-81ED-4DB2-BD59-A6C34878D82A}">
                    <a16:rowId xmlns:a16="http://schemas.microsoft.com/office/drawing/2014/main" val="10000"/>
                  </a:ext>
                </a:extLst>
              </a:tr>
            </a:tbl>
          </a:graphicData>
        </a:graphic>
      </p:graphicFrame>
      <p:pic>
        <p:nvPicPr>
          <p:cNvPr id="10" name="Picture 2" descr="C:\Users\Owner\Documents\PREP\PREP COLLATERALS\VISUAL GRAPHICS\30 describing fractions of sections.jpg"/>
          <p:cNvPicPr>
            <a:picLocks noChangeAspect="1" noChangeArrowheads="1"/>
          </p:cNvPicPr>
          <p:nvPr/>
        </p:nvPicPr>
        <p:blipFill rotWithShape="1">
          <a:blip r:embed="rId3">
            <a:extLst>
              <a:ext uri="{28A0092B-C50C-407E-A947-70E740481C1C}">
                <a14:useLocalDpi xmlns:a14="http://schemas.microsoft.com/office/drawing/2010/main" val="0"/>
              </a:ext>
            </a:extLst>
          </a:blip>
          <a:srcRect t="15555" b="14138"/>
          <a:stretch/>
        </p:blipFill>
        <p:spPr bwMode="auto">
          <a:xfrm>
            <a:off x="2971800" y="1447800"/>
            <a:ext cx="5486400" cy="51264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79595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9:</a:t>
            </a:r>
            <a:br>
              <a:rPr lang="en-US" sz="2400" dirty="0"/>
            </a:br>
            <a:r>
              <a:rPr lang="en-US" sz="1000" dirty="0"/>
              <a:t> </a:t>
            </a:r>
            <a:br>
              <a:rPr lang="en-US" sz="2400" dirty="0"/>
            </a:br>
            <a:r>
              <a:rPr lang="en-US" sz="2400" dirty="0"/>
              <a:t>Legal</a:t>
            </a:r>
            <a:br>
              <a:rPr lang="en-US" sz="2400" dirty="0"/>
            </a:br>
            <a:r>
              <a:rPr lang="en-US" sz="2400" dirty="0"/>
              <a:t>Descriptions</a:t>
            </a:r>
            <a:br>
              <a:rPr lang="en-US" sz="1800" dirty="0"/>
            </a:br>
            <a:endParaRPr lang="en-US" sz="1800" dirty="0"/>
          </a:p>
        </p:txBody>
      </p:sp>
      <p:sp>
        <p:nvSpPr>
          <p:cNvPr id="7" name="Content Placeholder 6"/>
          <p:cNvSpPr>
            <a:spLocks noGrp="1"/>
          </p:cNvSpPr>
          <p:nvPr>
            <p:ph idx="1"/>
          </p:nvPr>
        </p:nvSpPr>
        <p:spPr>
          <a:xfrm>
            <a:off x="2362200" y="273050"/>
            <a:ext cx="6781800" cy="61277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Recorded Plat Method</a:t>
            </a:r>
          </a:p>
          <a:p>
            <a:pPr marL="400050" lvl="1" indent="0">
              <a:buNone/>
            </a:pPr>
            <a:endParaRPr lang="en-US" sz="1100" dirty="0"/>
          </a:p>
          <a:p>
            <a:pPr marL="400050" lvl="1" indent="0">
              <a:buNone/>
            </a:pPr>
            <a:r>
              <a:rPr lang="en-US" sz="2400" b="1" dirty="0"/>
              <a:t>Subdivision plat map</a:t>
            </a:r>
          </a:p>
          <a:p>
            <a:pPr lvl="1" indent="-342900">
              <a:buFont typeface="Wingdings" panose="05000000000000000000" pitchFamily="2" charset="2"/>
              <a:buChar char="q"/>
            </a:pPr>
            <a:r>
              <a:rPr lang="en-US" sz="2400" dirty="0"/>
              <a:t>Recorded plat method / lot and block system used to describe properties in subdivisions</a:t>
            </a:r>
            <a:br>
              <a:rPr lang="en-US" sz="2400" dirty="0"/>
            </a:br>
            <a:endParaRPr lang="en-US" sz="2400" dirty="0"/>
          </a:p>
          <a:p>
            <a:pPr lvl="1" indent="-342900">
              <a:buFont typeface="Wingdings" panose="05000000000000000000" pitchFamily="2" charset="2"/>
              <a:buChar char="q"/>
            </a:pPr>
            <a:r>
              <a:rPr lang="en-US" sz="2400" dirty="0"/>
              <a:t>Tracts of land are subdivided into lots</a:t>
            </a:r>
            <a:br>
              <a:rPr lang="en-US" sz="2400" dirty="0"/>
            </a:br>
            <a:endParaRPr lang="en-US" sz="2400" dirty="0"/>
          </a:p>
          <a:p>
            <a:pPr lvl="1" indent="-342900">
              <a:buFont typeface="Wingdings" panose="05000000000000000000" pitchFamily="2" charset="2"/>
              <a:buChar char="q"/>
            </a:pPr>
            <a:r>
              <a:rPr lang="en-US" sz="2400" dirty="0"/>
              <a:t>Lots may be grouped together into blocks</a:t>
            </a:r>
            <a:br>
              <a:rPr lang="en-US" sz="2400" dirty="0"/>
            </a:br>
            <a:endParaRPr lang="en-US" sz="2400" dirty="0"/>
          </a:p>
          <a:p>
            <a:pPr lvl="1" indent="-342900">
              <a:buFont typeface="Wingdings" panose="05000000000000000000" pitchFamily="2" charset="2"/>
              <a:buChar char="q"/>
            </a:pPr>
            <a:r>
              <a:rPr lang="en-US" sz="2400" dirty="0"/>
              <a:t>Survey data built into a </a:t>
            </a:r>
            <a:r>
              <a:rPr lang="en-US" sz="2400" b="1" dirty="0"/>
              <a:t>plat of survey</a:t>
            </a:r>
            <a:r>
              <a:rPr lang="en-US" sz="2400" dirty="0"/>
              <a:t>, or </a:t>
            </a:r>
            <a:r>
              <a:rPr lang="en-US" sz="2400" b="1" dirty="0"/>
              <a:t>subdivision plat map</a:t>
            </a:r>
          </a:p>
          <a:p>
            <a:pPr lvl="2" indent="-342900">
              <a:buFont typeface="Wingdings" panose="05000000000000000000" pitchFamily="2" charset="2"/>
              <a:buChar char="§"/>
            </a:pPr>
            <a:r>
              <a:rPr lang="en-US" dirty="0"/>
              <a:t>must comply with standards and ordinances</a:t>
            </a:r>
          </a:p>
          <a:p>
            <a:pPr marL="400050" lvl="1" indent="0">
              <a:buNone/>
            </a:pPr>
            <a:endParaRPr lang="en-US" sz="2400" b="1" dirty="0"/>
          </a:p>
          <a:p>
            <a:pPr marL="400050" lvl="1" indent="0">
              <a:buNone/>
            </a:pPr>
            <a:endParaRPr lang="en-US" sz="2400" dirty="0"/>
          </a:p>
          <a:p>
            <a:pPr marL="857250" lvl="1" indent="-457200">
              <a:buFont typeface="Wingdings" panose="05000000000000000000" pitchFamily="2" charset="2"/>
              <a:buChar char="q"/>
            </a:pPr>
            <a:endParaRPr lang="en-US" sz="2400" dirty="0"/>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Methods of Legal Description</a:t>
            </a:r>
          </a:p>
          <a:p>
            <a:endParaRPr lang="en-US" b="1" dirty="0">
              <a:solidFill>
                <a:srgbClr val="FF0000"/>
              </a:solidFill>
            </a:endParaRPr>
          </a:p>
          <a:p>
            <a:r>
              <a:rPr lang="en-US" b="1" dirty="0"/>
              <a:t>Metes and Bounds</a:t>
            </a:r>
          </a:p>
          <a:p>
            <a:endParaRPr lang="en-US" b="1" dirty="0"/>
          </a:p>
          <a:p>
            <a:r>
              <a:rPr lang="en-US" b="1" dirty="0"/>
              <a:t>The Rectangular Survey System</a:t>
            </a:r>
          </a:p>
          <a:p>
            <a:endParaRPr lang="en-US" b="1" dirty="0"/>
          </a:p>
          <a:p>
            <a:r>
              <a:rPr lang="en-US" b="1" dirty="0">
                <a:solidFill>
                  <a:srgbClr val="FF0000"/>
                </a:solidFill>
              </a:rPr>
              <a:t>Recorded Plat Method</a:t>
            </a:r>
          </a:p>
          <a:p>
            <a:endParaRPr lang="en-US" b="1" dirty="0"/>
          </a:p>
          <a:p>
            <a:r>
              <a:rPr lang="en-US" b="1" dirty="0"/>
              <a:t>Describing Elevation</a:t>
            </a: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#9  Legal Descriptions               Slide 9-17</a:t>
                      </a: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4493860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9:</a:t>
            </a:r>
            <a:br>
              <a:rPr lang="en-US" sz="2400" dirty="0"/>
            </a:br>
            <a:r>
              <a:rPr lang="en-US" sz="1000" dirty="0"/>
              <a:t> </a:t>
            </a:r>
            <a:br>
              <a:rPr lang="en-US" sz="2400" dirty="0"/>
            </a:br>
            <a:r>
              <a:rPr lang="en-US" sz="2400" dirty="0"/>
              <a:t>Legal</a:t>
            </a:r>
            <a:br>
              <a:rPr lang="en-US" sz="2400" dirty="0"/>
            </a:br>
            <a:r>
              <a:rPr lang="en-US" sz="2400" dirty="0"/>
              <a:t>Descriptions</a:t>
            </a:r>
            <a:br>
              <a:rPr lang="en-US" sz="1800" dirty="0"/>
            </a:br>
            <a:endParaRPr lang="en-US" sz="1800" dirty="0"/>
          </a:p>
        </p:txBody>
      </p:sp>
      <p:sp>
        <p:nvSpPr>
          <p:cNvPr id="7" name="Content Placeholder 6"/>
          <p:cNvSpPr>
            <a:spLocks noGrp="1"/>
          </p:cNvSpPr>
          <p:nvPr>
            <p:ph idx="1"/>
          </p:nvPr>
        </p:nvSpPr>
        <p:spPr>
          <a:xfrm>
            <a:off x="2362200" y="273050"/>
            <a:ext cx="6781800" cy="61277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Recorded Plat Method</a:t>
            </a:r>
          </a:p>
          <a:p>
            <a:pPr marL="400050" lvl="1" indent="0">
              <a:buNone/>
            </a:pPr>
            <a:endParaRPr lang="en-US" sz="1100" dirty="0"/>
          </a:p>
          <a:p>
            <a:pPr marL="400050" lvl="1" indent="0">
              <a:buNone/>
            </a:pPr>
            <a:r>
              <a:rPr lang="en-US" sz="2400" b="1" dirty="0"/>
              <a:t>Subdivision plat map</a:t>
            </a:r>
          </a:p>
          <a:p>
            <a:pPr marL="400050" lvl="1" indent="0">
              <a:buNone/>
            </a:pPr>
            <a:endParaRPr lang="en-US" sz="2400" b="1" dirty="0"/>
          </a:p>
          <a:p>
            <a:pPr marL="400050" lvl="1" indent="0">
              <a:buNone/>
            </a:pPr>
            <a:endParaRPr lang="en-US" sz="2400" dirty="0"/>
          </a:p>
          <a:p>
            <a:pPr marL="857250" lvl="1" indent="-457200">
              <a:buFont typeface="Wingdings" panose="05000000000000000000" pitchFamily="2" charset="2"/>
              <a:buChar char="q"/>
            </a:pPr>
            <a:endParaRPr lang="en-US" sz="2400" dirty="0"/>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Methods of Legal Description</a:t>
            </a:r>
          </a:p>
          <a:p>
            <a:endParaRPr lang="en-US" b="1" dirty="0">
              <a:solidFill>
                <a:srgbClr val="FF0000"/>
              </a:solidFill>
            </a:endParaRPr>
          </a:p>
          <a:p>
            <a:r>
              <a:rPr lang="en-US" b="1" dirty="0"/>
              <a:t>Metes and Bounds</a:t>
            </a:r>
          </a:p>
          <a:p>
            <a:endParaRPr lang="en-US" b="1" dirty="0"/>
          </a:p>
          <a:p>
            <a:r>
              <a:rPr lang="en-US" b="1" dirty="0"/>
              <a:t>The Rectangular Survey System</a:t>
            </a:r>
          </a:p>
          <a:p>
            <a:endParaRPr lang="en-US" b="1" dirty="0"/>
          </a:p>
          <a:p>
            <a:r>
              <a:rPr lang="en-US" b="1" dirty="0">
                <a:solidFill>
                  <a:srgbClr val="FF0000"/>
                </a:solidFill>
              </a:rPr>
              <a:t>Recorded Plat Method</a:t>
            </a:r>
          </a:p>
          <a:p>
            <a:endParaRPr lang="en-US" b="1" dirty="0"/>
          </a:p>
          <a:p>
            <a:r>
              <a:rPr lang="en-US" b="1" dirty="0"/>
              <a:t>Describing Elevation</a:t>
            </a: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#9  Legal Descriptions               Slide 9-18</a:t>
                      </a:r>
                    </a:p>
                  </a:txBody>
                  <a:tcPr>
                    <a:noFill/>
                  </a:tcPr>
                </a:tc>
                <a:extLst>
                  <a:ext uri="{0D108BD9-81ED-4DB2-BD59-A6C34878D82A}">
                    <a16:rowId xmlns:a16="http://schemas.microsoft.com/office/drawing/2014/main" val="10000"/>
                  </a:ext>
                </a:extLst>
              </a:tr>
            </a:tbl>
          </a:graphicData>
        </a:graphic>
      </p:graphicFrame>
      <p:pic>
        <p:nvPicPr>
          <p:cNvPr id="9" name="Picture 8"/>
          <p:cNvPicPr/>
          <p:nvPr/>
        </p:nvPicPr>
        <p:blipFill>
          <a:blip r:embed="rId3">
            <a:extLst>
              <a:ext uri="{28A0092B-C50C-407E-A947-70E740481C1C}">
                <a14:useLocalDpi xmlns:a14="http://schemas.microsoft.com/office/drawing/2010/main" val="0"/>
              </a:ext>
            </a:extLst>
          </a:blip>
          <a:stretch>
            <a:fillRect/>
          </a:stretch>
        </p:blipFill>
        <p:spPr>
          <a:xfrm>
            <a:off x="2438400" y="1981200"/>
            <a:ext cx="6400800" cy="4495800"/>
          </a:xfrm>
          <a:prstGeom prst="rect">
            <a:avLst/>
          </a:prstGeom>
        </p:spPr>
      </p:pic>
    </p:spTree>
    <p:extLst>
      <p:ext uri="{BB962C8B-B14F-4D97-AF65-F5344CB8AC3E}">
        <p14:creationId xmlns:p14="http://schemas.microsoft.com/office/powerpoint/2010/main" val="12646919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9:</a:t>
            </a:r>
            <a:br>
              <a:rPr lang="en-US" sz="2400" dirty="0"/>
            </a:br>
            <a:r>
              <a:rPr lang="en-US" sz="1000" dirty="0"/>
              <a:t> </a:t>
            </a:r>
            <a:br>
              <a:rPr lang="en-US" sz="2400" dirty="0"/>
            </a:br>
            <a:r>
              <a:rPr lang="en-US" sz="2400" dirty="0"/>
              <a:t>Legal</a:t>
            </a:r>
            <a:br>
              <a:rPr lang="en-US" sz="2400" dirty="0"/>
            </a:br>
            <a:r>
              <a:rPr lang="en-US" sz="2400" dirty="0"/>
              <a:t>Descriptions</a:t>
            </a:r>
            <a:br>
              <a:rPr lang="en-US" sz="1800" dirty="0"/>
            </a:br>
            <a:endParaRPr lang="en-US" sz="1800" dirty="0"/>
          </a:p>
        </p:txBody>
      </p:sp>
      <p:sp>
        <p:nvSpPr>
          <p:cNvPr id="7" name="Content Placeholder 6"/>
          <p:cNvSpPr>
            <a:spLocks noGrp="1"/>
          </p:cNvSpPr>
          <p:nvPr>
            <p:ph idx="1"/>
          </p:nvPr>
        </p:nvSpPr>
        <p:spPr>
          <a:xfrm>
            <a:off x="2362200" y="273050"/>
            <a:ext cx="6781800" cy="6127750"/>
          </a:xfrm>
        </p:spPr>
        <p:txBody>
          <a:bodyPr>
            <a:normAutofit/>
          </a:bodyPr>
          <a:lstStyle/>
          <a:p>
            <a:pPr marL="0" indent="0">
              <a:buNone/>
            </a:pPr>
            <a:endParaRPr lang="en-US" sz="2400" b="1" dirty="0">
              <a:solidFill>
                <a:srgbClr val="FF0000"/>
              </a:solidFill>
            </a:endParaRPr>
          </a:p>
          <a:p>
            <a:pPr marL="0" indent="0">
              <a:buNone/>
            </a:pPr>
            <a:r>
              <a:rPr lang="en-US" sz="2400" b="1" dirty="0">
                <a:solidFill>
                  <a:srgbClr val="FF0000"/>
                </a:solidFill>
              </a:rPr>
              <a:t>Describing Elevation </a:t>
            </a:r>
          </a:p>
          <a:p>
            <a:pPr marL="400050" lvl="1" indent="0">
              <a:buNone/>
            </a:pPr>
            <a:endParaRPr lang="en-US" sz="1100" dirty="0"/>
          </a:p>
          <a:p>
            <a:pPr marL="400050" lvl="1" indent="0">
              <a:buNone/>
            </a:pPr>
            <a:r>
              <a:rPr lang="en-US" sz="2400" b="1" dirty="0"/>
              <a:t>Datums</a:t>
            </a:r>
          </a:p>
          <a:p>
            <a:pPr lvl="1" indent="-342900">
              <a:buFont typeface="Wingdings" panose="05000000000000000000" pitchFamily="2" charset="2"/>
              <a:buChar char="q"/>
            </a:pPr>
            <a:r>
              <a:rPr lang="en-US" sz="2400" dirty="0"/>
              <a:t>Standard elevation reference points</a:t>
            </a:r>
            <a:br>
              <a:rPr lang="en-US" sz="2400" dirty="0"/>
            </a:br>
            <a:endParaRPr lang="en-US" sz="2400" dirty="0"/>
          </a:p>
          <a:p>
            <a:pPr lvl="1" indent="-342900">
              <a:buFont typeface="Wingdings" panose="05000000000000000000" pitchFamily="2" charset="2"/>
              <a:buChar char="q"/>
            </a:pPr>
            <a:r>
              <a:rPr lang="en-US" sz="2400" dirty="0"/>
              <a:t>Surveyor uses a </a:t>
            </a:r>
            <a:r>
              <a:rPr lang="en-US" sz="2400" b="1" dirty="0"/>
              <a:t>datum</a:t>
            </a:r>
            <a:r>
              <a:rPr lang="en-US" sz="2400" dirty="0"/>
              <a:t> as an elevation point to describe height or depth of a property</a:t>
            </a:r>
            <a:br>
              <a:rPr lang="en-US" sz="2400" dirty="0"/>
            </a:br>
            <a:endParaRPr lang="en-US" sz="2400" dirty="0"/>
          </a:p>
          <a:p>
            <a:pPr lvl="1" indent="-342900">
              <a:buFont typeface="Wingdings" panose="05000000000000000000" pitchFamily="2" charset="2"/>
              <a:buChar char="q"/>
            </a:pPr>
            <a:r>
              <a:rPr lang="en-US" sz="2400" b="1" dirty="0"/>
              <a:t>Benchmark</a:t>
            </a:r>
            <a:r>
              <a:rPr lang="en-US" sz="2400" dirty="0"/>
              <a:t> – reference elevations for nearby properties to simplify surveying</a:t>
            </a:r>
            <a:br>
              <a:rPr lang="en-US" sz="2400" dirty="0"/>
            </a:br>
            <a:endParaRPr lang="en-US" sz="2400" dirty="0"/>
          </a:p>
          <a:p>
            <a:pPr marL="400050" lvl="1" indent="0">
              <a:buNone/>
            </a:pPr>
            <a:endParaRPr lang="en-US" sz="2400" b="1" dirty="0"/>
          </a:p>
          <a:p>
            <a:pPr marL="400050" lvl="1" indent="0">
              <a:buNone/>
            </a:pPr>
            <a:endParaRPr lang="en-US" sz="2400" dirty="0"/>
          </a:p>
          <a:p>
            <a:pPr marL="857250" lvl="1" indent="-457200">
              <a:buFont typeface="Wingdings" panose="05000000000000000000" pitchFamily="2" charset="2"/>
              <a:buChar char="q"/>
            </a:pPr>
            <a:endParaRPr lang="en-US" sz="2400" dirty="0"/>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Methods of Legal Description</a:t>
            </a:r>
          </a:p>
          <a:p>
            <a:endParaRPr lang="en-US" b="1" dirty="0">
              <a:solidFill>
                <a:srgbClr val="FF0000"/>
              </a:solidFill>
            </a:endParaRPr>
          </a:p>
          <a:p>
            <a:r>
              <a:rPr lang="en-US" b="1" dirty="0"/>
              <a:t>Metes and Bounds</a:t>
            </a:r>
          </a:p>
          <a:p>
            <a:endParaRPr lang="en-US" b="1" dirty="0"/>
          </a:p>
          <a:p>
            <a:r>
              <a:rPr lang="en-US" b="1" dirty="0"/>
              <a:t>The Rectangular Survey System</a:t>
            </a:r>
          </a:p>
          <a:p>
            <a:endParaRPr lang="en-US" b="1" dirty="0"/>
          </a:p>
          <a:p>
            <a:r>
              <a:rPr lang="en-US" b="1" dirty="0"/>
              <a:t>Recorded Plat Method</a:t>
            </a:r>
          </a:p>
          <a:p>
            <a:endParaRPr lang="en-US" b="1" dirty="0"/>
          </a:p>
          <a:p>
            <a:r>
              <a:rPr lang="en-US" b="1" dirty="0">
                <a:solidFill>
                  <a:srgbClr val="FF0000"/>
                </a:solidFill>
              </a:rPr>
              <a:t>Describing Elevation</a:t>
            </a: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#9  Legal Descriptions               Slide 9-19</a:t>
                      </a: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7467272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9:</a:t>
            </a:r>
            <a:br>
              <a:rPr lang="en-US" sz="2400" dirty="0"/>
            </a:br>
            <a:r>
              <a:rPr lang="en-US" sz="1000" dirty="0"/>
              <a:t> </a:t>
            </a:r>
            <a:br>
              <a:rPr lang="en-US" sz="2400" dirty="0"/>
            </a:br>
            <a:r>
              <a:rPr lang="en-US" sz="2400" dirty="0"/>
              <a:t>Legal</a:t>
            </a:r>
            <a:br>
              <a:rPr lang="en-US" sz="2400" dirty="0"/>
            </a:br>
            <a:r>
              <a:rPr lang="en-US" sz="2400" dirty="0"/>
              <a:t>Descriptions</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a:bodyPr>
          <a:lstStyle/>
          <a:p>
            <a:pPr marL="0" lvl="0" indent="0">
              <a:buNone/>
            </a:pPr>
            <a:endParaRPr lang="en-US" sz="2400" b="1" dirty="0">
              <a:solidFill>
                <a:srgbClr val="FF0000"/>
              </a:solidFill>
            </a:endParaRPr>
          </a:p>
          <a:p>
            <a:pPr marL="0" lvl="0" indent="0">
              <a:buNone/>
            </a:pPr>
            <a:r>
              <a:rPr lang="en-US" sz="2400" b="1" dirty="0">
                <a:solidFill>
                  <a:srgbClr val="FF0000"/>
                </a:solidFill>
              </a:rPr>
              <a:t>Methods of legal description</a:t>
            </a:r>
          </a:p>
          <a:p>
            <a:pPr marL="400050" lvl="1" indent="0">
              <a:buNone/>
            </a:pPr>
            <a:endParaRPr lang="en-US" sz="2400" dirty="0"/>
          </a:p>
          <a:p>
            <a:pPr marL="400050" lvl="1" indent="0">
              <a:buNone/>
            </a:pPr>
            <a:r>
              <a:rPr lang="en-US" sz="2400" b="1" dirty="0"/>
              <a:t>Purpose and applications</a:t>
            </a:r>
          </a:p>
          <a:p>
            <a:pPr marL="400050" lvl="1" indent="0">
              <a:buNone/>
            </a:pPr>
            <a:endParaRPr lang="en-US" sz="2400" dirty="0"/>
          </a:p>
          <a:p>
            <a:pPr lvl="1" indent="-342900">
              <a:buFont typeface="Wingdings" panose="05000000000000000000" pitchFamily="2" charset="2"/>
              <a:buChar char="q"/>
            </a:pPr>
            <a:r>
              <a:rPr lang="en-US" sz="2400" dirty="0"/>
              <a:t>To accurately locate / identify boundaries of a property acceptable to local courts</a:t>
            </a:r>
            <a:br>
              <a:rPr lang="en-US" sz="2400" dirty="0"/>
            </a:br>
            <a:endParaRPr lang="en-US" sz="2400" dirty="0"/>
          </a:p>
          <a:p>
            <a:pPr lvl="1" indent="-342900">
              <a:buFont typeface="Wingdings" panose="05000000000000000000" pitchFamily="2" charset="2"/>
              <a:buChar char="q"/>
            </a:pPr>
            <a:r>
              <a:rPr lang="en-US" sz="2400" dirty="0"/>
              <a:t>Application / where required</a:t>
            </a:r>
          </a:p>
          <a:p>
            <a:pPr lvl="2" indent="-342900">
              <a:buFont typeface="Wingdings" panose="05000000000000000000" pitchFamily="2" charset="2"/>
              <a:buChar char="§"/>
            </a:pPr>
            <a:r>
              <a:rPr lang="en-US" dirty="0"/>
              <a:t>Public recording</a:t>
            </a:r>
          </a:p>
          <a:p>
            <a:pPr lvl="2" indent="-342900">
              <a:buFont typeface="Wingdings" panose="05000000000000000000" pitchFamily="2" charset="2"/>
              <a:buChar char="§"/>
            </a:pPr>
            <a:r>
              <a:rPr lang="en-US" dirty="0"/>
              <a:t>Creating a valid deed or lease</a:t>
            </a:r>
          </a:p>
          <a:p>
            <a:pPr lvl="2" indent="-342900">
              <a:buFont typeface="Wingdings" panose="05000000000000000000" pitchFamily="2" charset="2"/>
              <a:buChar char="§"/>
            </a:pPr>
            <a:r>
              <a:rPr lang="en-US" dirty="0"/>
              <a:t>Completing mortgage documents</a:t>
            </a:r>
          </a:p>
          <a:p>
            <a:pPr lvl="2" indent="-342900">
              <a:buFont typeface="Wingdings" panose="05000000000000000000" pitchFamily="2" charset="2"/>
              <a:buChar char="§"/>
            </a:pPr>
            <a:r>
              <a:rPr lang="en-US" dirty="0"/>
              <a:t>Executing, recording other legal documents</a:t>
            </a:r>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solidFill>
                  <a:srgbClr val="FF0000"/>
                </a:solidFill>
              </a:rPr>
              <a:t>Methods of Legal Description</a:t>
            </a:r>
          </a:p>
          <a:p>
            <a:endParaRPr lang="en-US" b="1" dirty="0">
              <a:solidFill>
                <a:srgbClr val="FF0000"/>
              </a:solidFill>
            </a:endParaRPr>
          </a:p>
          <a:p>
            <a:r>
              <a:rPr lang="en-US" b="1" dirty="0"/>
              <a:t>Metes and Bounds</a:t>
            </a:r>
          </a:p>
          <a:p>
            <a:endParaRPr lang="en-US" b="1" dirty="0"/>
          </a:p>
          <a:p>
            <a:r>
              <a:rPr lang="en-US" b="1" dirty="0"/>
              <a:t>The Rectangular Survey System</a:t>
            </a:r>
          </a:p>
          <a:p>
            <a:endParaRPr lang="en-US" b="1" dirty="0"/>
          </a:p>
          <a:p>
            <a:r>
              <a:rPr lang="en-US" b="1" dirty="0"/>
              <a:t>Recorded Plat Method</a:t>
            </a:r>
          </a:p>
          <a:p>
            <a:endParaRPr lang="en-US" b="1" dirty="0"/>
          </a:p>
          <a:p>
            <a:r>
              <a:rPr lang="en-US" b="1" dirty="0"/>
              <a:t>Describing Elevation</a:t>
            </a: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#9  Legal Descriptions               Slide 9-2</a:t>
                      </a: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8558489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9:</a:t>
            </a:r>
            <a:br>
              <a:rPr lang="en-US" sz="2400" dirty="0"/>
            </a:br>
            <a:r>
              <a:rPr lang="en-US" sz="1000" dirty="0"/>
              <a:t> </a:t>
            </a:r>
            <a:br>
              <a:rPr lang="en-US" sz="2400" dirty="0"/>
            </a:br>
            <a:r>
              <a:rPr lang="en-US" sz="2400" dirty="0"/>
              <a:t>Legal</a:t>
            </a:r>
            <a:br>
              <a:rPr lang="en-US" sz="2400" dirty="0"/>
            </a:br>
            <a:r>
              <a:rPr lang="en-US" sz="2400" dirty="0"/>
              <a:t>Descriptions</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a:bodyPr>
          <a:lstStyle/>
          <a:p>
            <a:pPr marL="0" lvl="0" indent="0">
              <a:buNone/>
            </a:pPr>
            <a:endParaRPr lang="en-US" sz="2400" b="1" dirty="0">
              <a:solidFill>
                <a:srgbClr val="FF0000"/>
              </a:solidFill>
            </a:endParaRPr>
          </a:p>
          <a:p>
            <a:pPr marL="0" lvl="0" indent="0">
              <a:buNone/>
            </a:pPr>
            <a:r>
              <a:rPr lang="en-US" sz="2400" b="1" dirty="0">
                <a:solidFill>
                  <a:srgbClr val="FF0000"/>
                </a:solidFill>
              </a:rPr>
              <a:t>Methods of legal description</a:t>
            </a:r>
          </a:p>
          <a:p>
            <a:pPr marL="400050" lvl="1" indent="0">
              <a:buNone/>
            </a:pPr>
            <a:endParaRPr lang="en-US" sz="2400" dirty="0"/>
          </a:p>
          <a:p>
            <a:pPr marL="400050" lvl="1" indent="0">
              <a:buNone/>
            </a:pPr>
            <a:r>
              <a:rPr lang="en-US" sz="2400" b="1" dirty="0"/>
              <a:t>Three description methods</a:t>
            </a:r>
          </a:p>
          <a:p>
            <a:pPr marL="400050" lvl="1" indent="0">
              <a:buNone/>
            </a:pPr>
            <a:endParaRPr lang="en-US" sz="2400" dirty="0"/>
          </a:p>
          <a:p>
            <a:pPr lvl="1" indent="-342900">
              <a:buFont typeface="Wingdings" panose="05000000000000000000" pitchFamily="2" charset="2"/>
              <a:buChar char="q"/>
            </a:pPr>
            <a:r>
              <a:rPr lang="en-US" sz="2400" dirty="0"/>
              <a:t>Metes and bounds</a:t>
            </a:r>
            <a:br>
              <a:rPr lang="en-US" sz="2400" dirty="0"/>
            </a:br>
            <a:endParaRPr lang="en-US" sz="2400" dirty="0"/>
          </a:p>
          <a:p>
            <a:pPr lvl="1" indent="-342900">
              <a:buFont typeface="Wingdings" panose="05000000000000000000" pitchFamily="2" charset="2"/>
              <a:buChar char="q"/>
            </a:pPr>
            <a:r>
              <a:rPr lang="en-US" sz="2400" dirty="0"/>
              <a:t>Rectangular survey system / government survey</a:t>
            </a:r>
            <a:br>
              <a:rPr lang="en-US" sz="2400" dirty="0"/>
            </a:br>
            <a:endParaRPr lang="en-US" sz="2400" dirty="0"/>
          </a:p>
          <a:p>
            <a:pPr lvl="1" indent="-342900">
              <a:buFont typeface="Wingdings" panose="05000000000000000000" pitchFamily="2" charset="2"/>
              <a:buChar char="q"/>
            </a:pPr>
            <a:r>
              <a:rPr lang="en-US" sz="2400" dirty="0"/>
              <a:t>Recorded plat / lot and block</a:t>
            </a:r>
            <a:endParaRPr lang="en-US" dirty="0"/>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solidFill>
                  <a:srgbClr val="FF0000"/>
                </a:solidFill>
              </a:rPr>
              <a:t>Methods of Legal Description</a:t>
            </a:r>
          </a:p>
          <a:p>
            <a:endParaRPr lang="en-US" b="1" dirty="0">
              <a:solidFill>
                <a:srgbClr val="FF0000"/>
              </a:solidFill>
            </a:endParaRPr>
          </a:p>
          <a:p>
            <a:r>
              <a:rPr lang="en-US" b="1" dirty="0"/>
              <a:t>Metes and Bounds</a:t>
            </a:r>
          </a:p>
          <a:p>
            <a:endParaRPr lang="en-US" b="1" dirty="0"/>
          </a:p>
          <a:p>
            <a:r>
              <a:rPr lang="en-US" b="1" dirty="0"/>
              <a:t>The Rectangular Survey System</a:t>
            </a:r>
          </a:p>
          <a:p>
            <a:endParaRPr lang="en-US" b="1" dirty="0"/>
          </a:p>
          <a:p>
            <a:r>
              <a:rPr lang="en-US" b="1" dirty="0"/>
              <a:t>Recorded Plat Method</a:t>
            </a:r>
          </a:p>
          <a:p>
            <a:endParaRPr lang="en-US" b="1" dirty="0"/>
          </a:p>
          <a:p>
            <a:r>
              <a:rPr lang="en-US" b="1" dirty="0"/>
              <a:t>Describing Elevation</a:t>
            </a: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#9  Legal Descriptions               Slide 9-3</a:t>
                      </a: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3847402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9:</a:t>
            </a:r>
            <a:br>
              <a:rPr lang="en-US" sz="2400" dirty="0"/>
            </a:br>
            <a:r>
              <a:rPr lang="en-US" sz="1000" dirty="0"/>
              <a:t> </a:t>
            </a:r>
            <a:br>
              <a:rPr lang="en-US" sz="2400" dirty="0"/>
            </a:br>
            <a:r>
              <a:rPr lang="en-US" sz="2400" dirty="0"/>
              <a:t>Legal</a:t>
            </a:r>
            <a:br>
              <a:rPr lang="en-US" sz="2400" dirty="0"/>
            </a:br>
            <a:r>
              <a:rPr lang="en-US" sz="2400" dirty="0"/>
              <a:t>Descriptions</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a:bodyPr>
          <a:lstStyle/>
          <a:p>
            <a:pPr marL="0" lvl="0" indent="0">
              <a:buNone/>
            </a:pPr>
            <a:endParaRPr lang="en-US" sz="2400" b="1" dirty="0">
              <a:solidFill>
                <a:srgbClr val="FF0000"/>
              </a:solidFill>
            </a:endParaRPr>
          </a:p>
          <a:p>
            <a:pPr marL="0" lvl="0" indent="0">
              <a:buNone/>
            </a:pPr>
            <a:r>
              <a:rPr lang="en-US" sz="2400" b="1" dirty="0">
                <a:solidFill>
                  <a:srgbClr val="FF0000"/>
                </a:solidFill>
              </a:rPr>
              <a:t>Metes and Bounds</a:t>
            </a:r>
          </a:p>
          <a:p>
            <a:pPr marL="400050" lvl="1" indent="0">
              <a:buNone/>
            </a:pPr>
            <a:endParaRPr lang="en-US" sz="1400" dirty="0"/>
          </a:p>
          <a:p>
            <a:pPr lvl="1" indent="-342900">
              <a:buFont typeface="Wingdings" panose="05000000000000000000" pitchFamily="2" charset="2"/>
              <a:buChar char="q"/>
            </a:pPr>
            <a:r>
              <a:rPr lang="en-US" sz="2400" dirty="0"/>
              <a:t>Describes property perimeter by </a:t>
            </a:r>
            <a:r>
              <a:rPr lang="en-US" sz="2400" b="1" dirty="0"/>
              <a:t>landmarks</a:t>
            </a:r>
            <a:r>
              <a:rPr lang="en-US" sz="2400" dirty="0"/>
              <a:t> &amp; </a:t>
            </a:r>
            <a:r>
              <a:rPr lang="en-US" sz="2400" b="1" dirty="0"/>
              <a:t>monuments</a:t>
            </a:r>
            <a:r>
              <a:rPr lang="en-US" sz="2400" dirty="0"/>
              <a:t>, </a:t>
            </a:r>
            <a:r>
              <a:rPr lang="en-US" sz="2400" b="1" dirty="0"/>
              <a:t>distances</a:t>
            </a:r>
            <a:r>
              <a:rPr lang="en-US" sz="2400" dirty="0"/>
              <a:t>, </a:t>
            </a:r>
            <a:r>
              <a:rPr lang="en-US" sz="2400" b="1" dirty="0"/>
              <a:t>angles</a:t>
            </a:r>
            <a:br>
              <a:rPr lang="en-US" sz="2400" dirty="0"/>
            </a:br>
            <a:endParaRPr lang="en-US" sz="2400" dirty="0"/>
          </a:p>
          <a:p>
            <a:pPr lvl="1" indent="-342900">
              <a:buFont typeface="Wingdings" panose="05000000000000000000" pitchFamily="2" charset="2"/>
              <a:buChar char="q"/>
            </a:pPr>
            <a:r>
              <a:rPr lang="en-US" sz="2400" b="1" dirty="0"/>
              <a:t>Metes</a:t>
            </a:r>
            <a:r>
              <a:rPr lang="en-US" sz="2400" dirty="0"/>
              <a:t> = distance, direction</a:t>
            </a:r>
            <a:br>
              <a:rPr lang="en-US" sz="2400" dirty="0"/>
            </a:br>
            <a:endParaRPr lang="en-US" sz="2400" dirty="0"/>
          </a:p>
          <a:p>
            <a:pPr lvl="1" indent="-342900">
              <a:buFont typeface="Wingdings" panose="05000000000000000000" pitchFamily="2" charset="2"/>
              <a:buChar char="q"/>
            </a:pPr>
            <a:r>
              <a:rPr lang="en-US" sz="2400" b="1" dirty="0"/>
              <a:t>Bounds</a:t>
            </a:r>
            <a:r>
              <a:rPr lang="en-US" sz="2400" dirty="0"/>
              <a:t> = fixed reference points</a:t>
            </a:r>
            <a:br>
              <a:rPr lang="en-US" sz="2400" dirty="0"/>
            </a:br>
            <a:endParaRPr lang="en-US" sz="2400" dirty="0"/>
          </a:p>
          <a:p>
            <a:pPr lvl="1" indent="-342900">
              <a:buFont typeface="Wingdings" panose="05000000000000000000" pitchFamily="2" charset="2"/>
              <a:buChar char="q"/>
            </a:pPr>
            <a:r>
              <a:rPr lang="en-US" sz="2400" i="1" dirty="0"/>
              <a:t>Always</a:t>
            </a:r>
            <a:r>
              <a:rPr lang="en-US" sz="2400" dirty="0"/>
              <a:t> identifies an </a:t>
            </a:r>
            <a:r>
              <a:rPr lang="en-US" sz="2400" b="1" dirty="0"/>
              <a:t>enclosed area</a:t>
            </a:r>
          </a:p>
          <a:p>
            <a:pPr marL="400050" lvl="1" indent="0">
              <a:buNone/>
            </a:pPr>
            <a:br>
              <a:rPr lang="en-US" sz="2400" dirty="0"/>
            </a:br>
            <a:endParaRPr lang="en-US" sz="2400" dirty="0"/>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Methods of Legal Description</a:t>
            </a:r>
          </a:p>
          <a:p>
            <a:endParaRPr lang="en-US" b="1" dirty="0">
              <a:solidFill>
                <a:srgbClr val="FF0000"/>
              </a:solidFill>
            </a:endParaRPr>
          </a:p>
          <a:p>
            <a:r>
              <a:rPr lang="en-US" b="1" dirty="0">
                <a:solidFill>
                  <a:srgbClr val="FF0000"/>
                </a:solidFill>
              </a:rPr>
              <a:t>Metes and Bounds</a:t>
            </a:r>
          </a:p>
          <a:p>
            <a:endParaRPr lang="en-US" b="1" dirty="0"/>
          </a:p>
          <a:p>
            <a:r>
              <a:rPr lang="en-US" b="1" dirty="0"/>
              <a:t>The Rectangular Survey System</a:t>
            </a:r>
          </a:p>
          <a:p>
            <a:endParaRPr lang="en-US" b="1" dirty="0"/>
          </a:p>
          <a:p>
            <a:r>
              <a:rPr lang="en-US" b="1" dirty="0"/>
              <a:t>Recorded Plat Method</a:t>
            </a:r>
          </a:p>
          <a:p>
            <a:endParaRPr lang="en-US" b="1" dirty="0"/>
          </a:p>
          <a:p>
            <a:r>
              <a:rPr lang="en-US" b="1" dirty="0"/>
              <a:t>Describing Elevation</a:t>
            </a: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#9  Legal Descriptions               Slide 9-4</a:t>
                      </a: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7210184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9:</a:t>
            </a:r>
            <a:br>
              <a:rPr lang="en-US" sz="2400" dirty="0"/>
            </a:br>
            <a:r>
              <a:rPr lang="en-US" sz="1000" dirty="0"/>
              <a:t> </a:t>
            </a:r>
            <a:br>
              <a:rPr lang="en-US" sz="2400" dirty="0"/>
            </a:br>
            <a:r>
              <a:rPr lang="en-US" sz="2400" dirty="0"/>
              <a:t>Legal</a:t>
            </a:r>
            <a:br>
              <a:rPr lang="en-US" sz="2400" dirty="0"/>
            </a:br>
            <a:r>
              <a:rPr lang="en-US" sz="2400" dirty="0"/>
              <a:t>Descriptions</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a:bodyPr>
          <a:lstStyle/>
          <a:p>
            <a:pPr marL="0" lvl="0" indent="0">
              <a:buNone/>
            </a:pPr>
            <a:endParaRPr lang="en-US" sz="2400" b="1" dirty="0">
              <a:solidFill>
                <a:srgbClr val="FF0000"/>
              </a:solidFill>
            </a:endParaRPr>
          </a:p>
          <a:p>
            <a:pPr marL="0" lvl="0" indent="0">
              <a:buNone/>
            </a:pPr>
            <a:r>
              <a:rPr lang="en-US" sz="2400" b="1" dirty="0">
                <a:solidFill>
                  <a:srgbClr val="FF0000"/>
                </a:solidFill>
              </a:rPr>
              <a:t>Metes and Bounds</a:t>
            </a:r>
          </a:p>
          <a:p>
            <a:pPr marL="400050" lvl="1" indent="0">
              <a:buNone/>
            </a:pPr>
            <a:endParaRPr lang="en-US" sz="1400" dirty="0"/>
          </a:p>
          <a:p>
            <a:pPr marL="400050" lvl="1" indent="0">
              <a:buNone/>
            </a:pPr>
            <a:r>
              <a:rPr lang="en-US" sz="2400" b="1" dirty="0"/>
              <a:t>Methodology</a:t>
            </a:r>
          </a:p>
          <a:p>
            <a:pPr lvl="1" indent="-342900">
              <a:buFont typeface="Wingdings" panose="05000000000000000000" pitchFamily="2" charset="2"/>
              <a:buChar char="q"/>
            </a:pPr>
            <a:r>
              <a:rPr lang="en-US" sz="2400" dirty="0"/>
              <a:t>Begins with ID of city, county, state</a:t>
            </a:r>
            <a:br>
              <a:rPr lang="en-US" sz="2400" dirty="0"/>
            </a:br>
            <a:endParaRPr lang="en-US" sz="2400" dirty="0"/>
          </a:p>
          <a:p>
            <a:pPr lvl="1" indent="-342900">
              <a:buFont typeface="Wingdings" panose="05000000000000000000" pitchFamily="2" charset="2"/>
              <a:buChar char="q"/>
            </a:pPr>
            <a:r>
              <a:rPr lang="en-US" sz="2400" dirty="0"/>
              <a:t>Then, from </a:t>
            </a:r>
            <a:r>
              <a:rPr lang="en-US" sz="2400" b="1" dirty="0"/>
              <a:t>point of beginning </a:t>
            </a:r>
            <a:r>
              <a:rPr lang="en-US" sz="2400" dirty="0"/>
              <a:t>(POB), describes perimeter and returns to  POB</a:t>
            </a:r>
            <a:br>
              <a:rPr lang="en-US" sz="2400" dirty="0"/>
            </a:br>
            <a:endParaRPr lang="en-US" sz="2400" dirty="0"/>
          </a:p>
          <a:p>
            <a:pPr lvl="1" indent="-342900">
              <a:buFont typeface="Wingdings" panose="05000000000000000000" pitchFamily="2" charset="2"/>
              <a:buChar char="q"/>
            </a:pPr>
            <a:r>
              <a:rPr lang="en-US" sz="2400" dirty="0"/>
              <a:t>Details distance and direction from each monument in description</a:t>
            </a:r>
            <a:br>
              <a:rPr lang="en-US" sz="2400" dirty="0"/>
            </a:br>
            <a:endParaRPr lang="en-US" sz="2400" dirty="0"/>
          </a:p>
          <a:p>
            <a:pPr lvl="1" indent="-342900">
              <a:buFont typeface="Wingdings" panose="05000000000000000000" pitchFamily="2" charset="2"/>
              <a:buChar char="q"/>
            </a:pPr>
            <a:r>
              <a:rPr lang="en-US" sz="2400" dirty="0"/>
              <a:t>usable within rectangular survey system</a:t>
            </a:r>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Methods of Legal Description</a:t>
            </a:r>
          </a:p>
          <a:p>
            <a:endParaRPr lang="en-US" b="1" dirty="0">
              <a:solidFill>
                <a:srgbClr val="FF0000"/>
              </a:solidFill>
            </a:endParaRPr>
          </a:p>
          <a:p>
            <a:r>
              <a:rPr lang="en-US" b="1" dirty="0">
                <a:solidFill>
                  <a:srgbClr val="FF0000"/>
                </a:solidFill>
              </a:rPr>
              <a:t>Metes and Bounds</a:t>
            </a:r>
          </a:p>
          <a:p>
            <a:endParaRPr lang="en-US" b="1" dirty="0"/>
          </a:p>
          <a:p>
            <a:r>
              <a:rPr lang="en-US" b="1" dirty="0"/>
              <a:t>The Rectangular Survey System</a:t>
            </a:r>
          </a:p>
          <a:p>
            <a:endParaRPr lang="en-US" b="1" dirty="0"/>
          </a:p>
          <a:p>
            <a:r>
              <a:rPr lang="en-US" b="1" dirty="0"/>
              <a:t>Recorded Plat Method</a:t>
            </a:r>
          </a:p>
          <a:p>
            <a:endParaRPr lang="en-US" b="1" dirty="0"/>
          </a:p>
          <a:p>
            <a:r>
              <a:rPr lang="en-US" b="1" dirty="0"/>
              <a:t>Describing Elevation</a:t>
            </a: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#9  Legal Descriptions               Slide 9-5</a:t>
                      </a: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8245001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9:</a:t>
            </a:r>
            <a:br>
              <a:rPr lang="en-US" sz="2400" dirty="0"/>
            </a:br>
            <a:r>
              <a:rPr lang="en-US" sz="1000" dirty="0"/>
              <a:t> </a:t>
            </a:r>
            <a:br>
              <a:rPr lang="en-US" sz="2400" dirty="0"/>
            </a:br>
            <a:r>
              <a:rPr lang="en-US" sz="2400" dirty="0"/>
              <a:t>Legal</a:t>
            </a:r>
            <a:br>
              <a:rPr lang="en-US" sz="2400" dirty="0"/>
            </a:br>
            <a:r>
              <a:rPr lang="en-US" sz="2400" dirty="0"/>
              <a:t>Descriptions</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a:bodyPr>
          <a:lstStyle/>
          <a:p>
            <a:pPr marL="0" lvl="0" indent="0">
              <a:buNone/>
            </a:pPr>
            <a:r>
              <a:rPr lang="en-US" sz="2400" b="1" dirty="0">
                <a:solidFill>
                  <a:srgbClr val="FF0000"/>
                </a:solidFill>
              </a:rPr>
              <a:t>Metes and Bounds</a:t>
            </a:r>
          </a:p>
          <a:p>
            <a:pPr marL="400050" lvl="1" indent="0">
              <a:buNone/>
            </a:pPr>
            <a:endParaRPr lang="en-US" sz="1400" dirty="0"/>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Methods of Legal Description</a:t>
            </a:r>
          </a:p>
          <a:p>
            <a:endParaRPr lang="en-US" b="1" dirty="0">
              <a:solidFill>
                <a:srgbClr val="FF0000"/>
              </a:solidFill>
            </a:endParaRPr>
          </a:p>
          <a:p>
            <a:r>
              <a:rPr lang="en-US" b="1" dirty="0">
                <a:solidFill>
                  <a:srgbClr val="FF0000"/>
                </a:solidFill>
              </a:rPr>
              <a:t>Metes and Bounds</a:t>
            </a:r>
          </a:p>
          <a:p>
            <a:endParaRPr lang="en-US" b="1" dirty="0"/>
          </a:p>
          <a:p>
            <a:r>
              <a:rPr lang="en-US" b="1" dirty="0"/>
              <a:t>The Rectangular Survey System</a:t>
            </a:r>
          </a:p>
          <a:p>
            <a:endParaRPr lang="en-US" b="1" dirty="0"/>
          </a:p>
          <a:p>
            <a:r>
              <a:rPr lang="en-US" b="1" dirty="0"/>
              <a:t>Recorded Plat Method</a:t>
            </a:r>
          </a:p>
          <a:p>
            <a:endParaRPr lang="en-US" b="1" dirty="0"/>
          </a:p>
          <a:p>
            <a:r>
              <a:rPr lang="en-US" b="1" dirty="0"/>
              <a:t>Describing Elevation</a:t>
            </a: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#9  Legal Descriptions               Slide 9-6</a:t>
                      </a:r>
                    </a:p>
                  </a:txBody>
                  <a:tcPr>
                    <a:noFill/>
                  </a:tcPr>
                </a:tc>
                <a:extLst>
                  <a:ext uri="{0D108BD9-81ED-4DB2-BD59-A6C34878D82A}">
                    <a16:rowId xmlns:a16="http://schemas.microsoft.com/office/drawing/2014/main" val="10000"/>
                  </a:ext>
                </a:extLst>
              </a:tr>
            </a:tbl>
          </a:graphicData>
        </a:graphic>
      </p:graphicFrame>
      <p:pic>
        <p:nvPicPr>
          <p:cNvPr id="9" name="Picture 2" descr="C:\Users\Owner\Documents\PREP\PREP COLLATERALS\VISUAL GRAPHICS\26 metes and bounds description.jpg"/>
          <p:cNvPicPr>
            <a:picLocks noChangeAspect="1" noChangeArrowheads="1"/>
          </p:cNvPicPr>
          <p:nvPr/>
        </p:nvPicPr>
        <p:blipFill rotWithShape="1">
          <a:blip r:embed="rId3">
            <a:extLst>
              <a:ext uri="{28A0092B-C50C-407E-A947-70E740481C1C}">
                <a14:useLocalDpi xmlns:a14="http://schemas.microsoft.com/office/drawing/2010/main" val="0"/>
              </a:ext>
            </a:extLst>
          </a:blip>
          <a:srcRect l="367" t="23525" r="-367" b="11188"/>
          <a:stretch/>
        </p:blipFill>
        <p:spPr bwMode="auto">
          <a:xfrm>
            <a:off x="2667000" y="914400"/>
            <a:ext cx="5862143" cy="5562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18345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9:</a:t>
            </a:r>
            <a:br>
              <a:rPr lang="en-US" sz="2400" dirty="0"/>
            </a:br>
            <a:r>
              <a:rPr lang="en-US" sz="1000" dirty="0"/>
              <a:t> </a:t>
            </a:r>
            <a:br>
              <a:rPr lang="en-US" sz="2400" dirty="0"/>
            </a:br>
            <a:r>
              <a:rPr lang="en-US" sz="2400" dirty="0"/>
              <a:t>Legal</a:t>
            </a:r>
            <a:br>
              <a:rPr lang="en-US" sz="2400" dirty="0"/>
            </a:br>
            <a:r>
              <a:rPr lang="en-US" sz="2400" dirty="0"/>
              <a:t>Descriptions</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a:bodyPr>
          <a:lstStyle/>
          <a:p>
            <a:pPr marL="0" lvl="0" indent="0">
              <a:buNone/>
            </a:pPr>
            <a:r>
              <a:rPr lang="en-US" sz="2400" b="1" dirty="0">
                <a:solidFill>
                  <a:srgbClr val="FF0000"/>
                </a:solidFill>
              </a:rPr>
              <a:t>Metes and Bounds</a:t>
            </a:r>
          </a:p>
          <a:p>
            <a:pPr marL="400050" lvl="1" indent="0">
              <a:buNone/>
            </a:pPr>
            <a:endParaRPr lang="en-US" sz="1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Methods of Legal Description</a:t>
            </a:r>
          </a:p>
          <a:p>
            <a:endParaRPr lang="en-US" b="1" dirty="0">
              <a:solidFill>
                <a:srgbClr val="FF0000"/>
              </a:solidFill>
            </a:endParaRPr>
          </a:p>
          <a:p>
            <a:r>
              <a:rPr lang="en-US" b="1" dirty="0">
                <a:solidFill>
                  <a:srgbClr val="FF0000"/>
                </a:solidFill>
              </a:rPr>
              <a:t>Metes and Bounds</a:t>
            </a:r>
          </a:p>
          <a:p>
            <a:endParaRPr lang="en-US" b="1" dirty="0"/>
          </a:p>
          <a:p>
            <a:r>
              <a:rPr lang="en-US" b="1" dirty="0"/>
              <a:t>The Rectangular Survey System</a:t>
            </a:r>
          </a:p>
          <a:p>
            <a:endParaRPr lang="en-US" b="1" dirty="0"/>
          </a:p>
          <a:p>
            <a:r>
              <a:rPr lang="en-US" b="1" dirty="0"/>
              <a:t>Recorded Plat Method</a:t>
            </a:r>
          </a:p>
          <a:p>
            <a:endParaRPr lang="en-US" b="1" dirty="0"/>
          </a:p>
          <a:p>
            <a:r>
              <a:rPr lang="en-US" b="1" dirty="0"/>
              <a:t>Describing Elevation</a:t>
            </a: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#9  Legal Descriptions               Slide 9-7</a:t>
                      </a:r>
                    </a:p>
                  </a:txBody>
                  <a:tcPr>
                    <a:noFill/>
                  </a:tcPr>
                </a:tc>
                <a:extLst>
                  <a:ext uri="{0D108BD9-81ED-4DB2-BD59-A6C34878D82A}">
                    <a16:rowId xmlns:a16="http://schemas.microsoft.com/office/drawing/2014/main" val="10000"/>
                  </a:ext>
                </a:extLst>
              </a:tr>
            </a:tbl>
          </a:graphicData>
        </a:graphic>
      </p:graphicFrame>
      <p:pic>
        <p:nvPicPr>
          <p:cNvPr id="9" name="Picture 2" descr="C:\Users\Owner\Documents\PREP\PREP COLLATERALS\VISUAL GRAPHICS\25 denoting direction in metes and bounds.jpg"/>
          <p:cNvPicPr>
            <a:picLocks noChangeAspect="1" noChangeArrowheads="1"/>
          </p:cNvPicPr>
          <p:nvPr/>
        </p:nvPicPr>
        <p:blipFill rotWithShape="1">
          <a:blip r:embed="rId3">
            <a:extLst>
              <a:ext uri="{28A0092B-C50C-407E-A947-70E740481C1C}">
                <a14:useLocalDpi xmlns:a14="http://schemas.microsoft.com/office/drawing/2010/main" val="0"/>
              </a:ext>
            </a:extLst>
          </a:blip>
          <a:srcRect b="9195"/>
          <a:stretch/>
        </p:blipFill>
        <p:spPr bwMode="auto">
          <a:xfrm>
            <a:off x="3200400" y="914400"/>
            <a:ext cx="4800600" cy="541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49854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9:</a:t>
            </a:r>
            <a:br>
              <a:rPr lang="en-US" sz="2400" dirty="0"/>
            </a:br>
            <a:r>
              <a:rPr lang="en-US" sz="1000" dirty="0"/>
              <a:t> </a:t>
            </a:r>
            <a:br>
              <a:rPr lang="en-US" sz="2400" dirty="0"/>
            </a:br>
            <a:r>
              <a:rPr lang="en-US" sz="2400" dirty="0"/>
              <a:t>Legal</a:t>
            </a:r>
            <a:br>
              <a:rPr lang="en-US" sz="2400" dirty="0"/>
            </a:br>
            <a:r>
              <a:rPr lang="en-US" sz="2400" dirty="0"/>
              <a:t>Descriptions</a:t>
            </a:r>
            <a:br>
              <a:rPr lang="en-US" sz="1800" dirty="0"/>
            </a:br>
            <a:endParaRPr lang="en-US" sz="1800" dirty="0"/>
          </a:p>
        </p:txBody>
      </p:sp>
      <p:sp>
        <p:nvSpPr>
          <p:cNvPr id="7" name="Content Placeholder 6"/>
          <p:cNvSpPr>
            <a:spLocks noGrp="1"/>
          </p:cNvSpPr>
          <p:nvPr>
            <p:ph idx="1"/>
          </p:nvPr>
        </p:nvSpPr>
        <p:spPr>
          <a:xfrm>
            <a:off x="2362200" y="273050"/>
            <a:ext cx="6629400" cy="6127750"/>
          </a:xfrm>
        </p:spPr>
        <p:txBody>
          <a:bodyPr>
            <a:normAutofit lnSpcReduction="10000"/>
          </a:bodyPr>
          <a:lstStyle/>
          <a:p>
            <a:pPr marL="0" lvl="0" indent="0">
              <a:buNone/>
            </a:pPr>
            <a:r>
              <a:rPr lang="en-US" sz="2400" b="1" dirty="0">
                <a:solidFill>
                  <a:srgbClr val="FF0000"/>
                </a:solidFill>
              </a:rPr>
              <a:t>Metes and Bounds</a:t>
            </a:r>
          </a:p>
          <a:p>
            <a:pPr marL="400050" lvl="1" indent="0">
              <a:buNone/>
            </a:pPr>
            <a:endParaRPr lang="en-US" sz="1400" dirty="0"/>
          </a:p>
          <a:p>
            <a:pPr marL="400050" lvl="1" indent="0">
              <a:buNone/>
            </a:pPr>
            <a:r>
              <a:rPr lang="en-US" sz="2400" b="1" dirty="0"/>
              <a:t>Description of metes and bounds illustration</a:t>
            </a:r>
          </a:p>
          <a:p>
            <a:pPr marL="400050" lvl="1" indent="0">
              <a:buNone/>
            </a:pPr>
            <a:endParaRPr lang="en-US" sz="2400" b="1" dirty="0"/>
          </a:p>
          <a:p>
            <a:pPr marL="400050" lvl="1" indent="0">
              <a:buNone/>
            </a:pPr>
            <a:r>
              <a:rPr lang="en-US" sz="2400" dirty="0"/>
              <a:t>A parcel of land located in Bucks County, Pennsylvania, having the following description: commencing at the intersection of the south line of Route 199 and the middle of Flint Creek, thence southeasterly along the center thread of Flint Creek 410 feet, more or less, to the willow tree landmark, thence north 65 degrees west 500 feet, more or less to the east line of Dowell Road, thence north 2 degrees east 200 feet, more or less, along the east line of Dowell Road to the south line of Route 199, thence north 90 degrees east 325 feet, more or less, along the south line of Route 199 to the point of beginning</a:t>
            </a:r>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Methods of Legal Description</a:t>
            </a:r>
          </a:p>
          <a:p>
            <a:endParaRPr lang="en-US" b="1" dirty="0">
              <a:solidFill>
                <a:srgbClr val="FF0000"/>
              </a:solidFill>
            </a:endParaRPr>
          </a:p>
          <a:p>
            <a:r>
              <a:rPr lang="en-US" b="1" dirty="0">
                <a:solidFill>
                  <a:srgbClr val="FF0000"/>
                </a:solidFill>
              </a:rPr>
              <a:t>Metes and Bounds</a:t>
            </a:r>
          </a:p>
          <a:p>
            <a:endParaRPr lang="en-US" b="1" dirty="0"/>
          </a:p>
          <a:p>
            <a:r>
              <a:rPr lang="en-US" b="1" dirty="0"/>
              <a:t>The Rectangular Survey System</a:t>
            </a:r>
          </a:p>
          <a:p>
            <a:endParaRPr lang="en-US" b="1" dirty="0"/>
          </a:p>
          <a:p>
            <a:r>
              <a:rPr lang="en-US" b="1" dirty="0"/>
              <a:t>Recorded Plat Method</a:t>
            </a:r>
          </a:p>
          <a:p>
            <a:endParaRPr lang="en-US" b="1" dirty="0"/>
          </a:p>
          <a:p>
            <a:r>
              <a:rPr lang="en-US" b="1" dirty="0"/>
              <a:t>Describing Elevation</a:t>
            </a: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#9  Legal Descriptions               Slide 9-8</a:t>
                      </a: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6990566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381000"/>
            <a:ext cx="1981199" cy="1595664"/>
          </a:xfrm>
          <a:noFill/>
          <a:ln>
            <a:solidFill>
              <a:schemeClr val="tx1">
                <a:alpha val="0"/>
              </a:schemeClr>
            </a:solidFill>
          </a:ln>
          <a:effectLst>
            <a:glow rad="228600">
              <a:schemeClr val="accent1">
                <a:satMod val="175000"/>
                <a:alpha val="40000"/>
              </a:schemeClr>
            </a:glow>
          </a:effectLst>
        </p:spPr>
        <p:txBody>
          <a:bodyPr anchor="t">
            <a:normAutofit fontScale="90000"/>
          </a:bodyPr>
          <a:lstStyle/>
          <a:p>
            <a:pPr>
              <a:spcBef>
                <a:spcPts val="0"/>
              </a:spcBef>
            </a:pPr>
            <a:r>
              <a:rPr lang="en-US" sz="2400" dirty="0"/>
              <a:t># 9:</a:t>
            </a:r>
            <a:br>
              <a:rPr lang="en-US" sz="2400" dirty="0"/>
            </a:br>
            <a:r>
              <a:rPr lang="en-US" sz="1000" dirty="0"/>
              <a:t> </a:t>
            </a:r>
            <a:br>
              <a:rPr lang="en-US" sz="2400" dirty="0"/>
            </a:br>
            <a:r>
              <a:rPr lang="en-US" sz="2400" dirty="0"/>
              <a:t>Legal</a:t>
            </a:r>
            <a:br>
              <a:rPr lang="en-US" sz="2400" dirty="0"/>
            </a:br>
            <a:r>
              <a:rPr lang="en-US" sz="2400" dirty="0"/>
              <a:t>Descriptions</a:t>
            </a:r>
            <a:br>
              <a:rPr lang="en-US" sz="1800" dirty="0"/>
            </a:br>
            <a:endParaRPr lang="en-US" sz="1800" dirty="0"/>
          </a:p>
        </p:txBody>
      </p:sp>
      <p:sp>
        <p:nvSpPr>
          <p:cNvPr id="7" name="Content Placeholder 6"/>
          <p:cNvSpPr>
            <a:spLocks noGrp="1"/>
          </p:cNvSpPr>
          <p:nvPr>
            <p:ph idx="1"/>
          </p:nvPr>
        </p:nvSpPr>
        <p:spPr>
          <a:xfrm>
            <a:off x="2362200" y="273050"/>
            <a:ext cx="6324600" cy="6127750"/>
          </a:xfrm>
        </p:spPr>
        <p:txBody>
          <a:bodyPr>
            <a:normAutofit/>
          </a:bodyPr>
          <a:lstStyle/>
          <a:p>
            <a:pPr marL="0" lvl="0" indent="0">
              <a:buNone/>
            </a:pPr>
            <a:endParaRPr lang="en-US" sz="2400" b="1" dirty="0">
              <a:solidFill>
                <a:srgbClr val="FF0000"/>
              </a:solidFill>
            </a:endParaRPr>
          </a:p>
          <a:p>
            <a:pPr marL="0" indent="0">
              <a:buNone/>
            </a:pPr>
            <a:r>
              <a:rPr lang="en-US" sz="2400" b="1" dirty="0">
                <a:solidFill>
                  <a:srgbClr val="FF0000"/>
                </a:solidFill>
              </a:rPr>
              <a:t>The Rectangular Survey System</a:t>
            </a:r>
          </a:p>
          <a:p>
            <a:pPr marL="400050" lvl="1" indent="0">
              <a:buNone/>
            </a:pPr>
            <a:endParaRPr lang="en-US" sz="1400" dirty="0"/>
          </a:p>
          <a:p>
            <a:pPr lvl="1" indent="-342900">
              <a:buFont typeface="Wingdings" panose="05000000000000000000" pitchFamily="2" charset="2"/>
              <a:buChar char="q"/>
            </a:pPr>
            <a:r>
              <a:rPr lang="en-US" sz="2400" dirty="0"/>
              <a:t>Simplify and standardize property descriptions </a:t>
            </a:r>
            <a:br>
              <a:rPr lang="en-US" sz="2400" dirty="0"/>
            </a:br>
            <a:endParaRPr lang="en-US" sz="2400" dirty="0"/>
          </a:p>
          <a:p>
            <a:pPr lvl="1" indent="-342900">
              <a:buFont typeface="Wingdings" panose="05000000000000000000" pitchFamily="2" charset="2"/>
              <a:buChar char="q"/>
            </a:pPr>
            <a:r>
              <a:rPr lang="en-US" sz="2400" dirty="0"/>
              <a:t>Facilitate the transfer of large quantities of government-owned western lands to private parties</a:t>
            </a:r>
            <a:br>
              <a:rPr lang="en-US" sz="2400" dirty="0"/>
            </a:br>
            <a:endParaRPr lang="en-US" sz="2400" dirty="0"/>
          </a:p>
          <a:p>
            <a:pPr lvl="1" indent="-342900">
              <a:buFont typeface="Wingdings" panose="05000000000000000000" pitchFamily="2" charset="2"/>
              <a:buChar char="q"/>
            </a:pPr>
            <a:r>
              <a:rPr lang="en-US" sz="2400" dirty="0"/>
              <a:t>All land in system surveyed using longitude and latitude lines</a:t>
            </a:r>
            <a:br>
              <a:rPr lang="en-US" sz="2400" dirty="0"/>
            </a:br>
            <a:endParaRPr lang="en-US" sz="2400" dirty="0"/>
          </a:p>
          <a:p>
            <a:pPr lvl="1" indent="-342900">
              <a:buFont typeface="Wingdings" panose="05000000000000000000" pitchFamily="2" charset="2"/>
              <a:buChar char="q"/>
            </a:pPr>
            <a:r>
              <a:rPr lang="en-US" sz="2400" dirty="0"/>
              <a:t>Lines created uniform grids of squares called townships</a:t>
            </a:r>
          </a:p>
          <a:p>
            <a:pPr marL="400050" lvl="1" indent="0">
              <a:buNone/>
            </a:pPr>
            <a:endParaRPr lang="en-US" sz="2400" dirty="0"/>
          </a:p>
        </p:txBody>
      </p:sp>
      <p:sp>
        <p:nvSpPr>
          <p:cNvPr id="8" name="Text Placeholder 7"/>
          <p:cNvSpPr>
            <a:spLocks noGrp="1"/>
          </p:cNvSpPr>
          <p:nvPr>
            <p:ph type="body" sz="half" idx="2"/>
          </p:nvPr>
        </p:nvSpPr>
        <p:spPr>
          <a:xfrm>
            <a:off x="304801" y="1752600"/>
            <a:ext cx="1904999" cy="3962400"/>
          </a:xfrm>
          <a:noFill/>
        </p:spPr>
        <p:txBody>
          <a:bodyPr>
            <a:normAutofit/>
          </a:bodyPr>
          <a:lstStyle/>
          <a:p>
            <a:endParaRPr lang="en-US" sz="1200" b="1" dirty="0">
              <a:solidFill>
                <a:srgbClr val="FF0000"/>
              </a:solidFill>
            </a:endParaRPr>
          </a:p>
          <a:p>
            <a:r>
              <a:rPr lang="en-US" b="1" dirty="0"/>
              <a:t>Methods of Legal Description</a:t>
            </a:r>
          </a:p>
          <a:p>
            <a:endParaRPr lang="en-US" b="1" dirty="0">
              <a:solidFill>
                <a:srgbClr val="FF0000"/>
              </a:solidFill>
            </a:endParaRPr>
          </a:p>
          <a:p>
            <a:r>
              <a:rPr lang="en-US" b="1" dirty="0"/>
              <a:t>Metes and Bounds</a:t>
            </a:r>
          </a:p>
          <a:p>
            <a:endParaRPr lang="en-US" b="1" dirty="0"/>
          </a:p>
          <a:p>
            <a:r>
              <a:rPr lang="en-US" b="1" dirty="0">
                <a:solidFill>
                  <a:srgbClr val="FF0000"/>
                </a:solidFill>
              </a:rPr>
              <a:t>The Rectangular Survey System</a:t>
            </a:r>
          </a:p>
          <a:p>
            <a:endParaRPr lang="en-US" b="1" dirty="0"/>
          </a:p>
          <a:p>
            <a:r>
              <a:rPr lang="en-US" b="1" dirty="0"/>
              <a:t>Recorded Plat Method</a:t>
            </a:r>
          </a:p>
          <a:p>
            <a:endParaRPr lang="en-US" b="1" dirty="0"/>
          </a:p>
          <a:p>
            <a:r>
              <a:rPr lang="en-US" b="1" dirty="0"/>
              <a:t>Describing Elevation</a:t>
            </a:r>
          </a:p>
          <a:p>
            <a:endParaRPr lang="en-US" dirty="0"/>
          </a:p>
          <a:p>
            <a:endParaRPr lang="en-US" dirty="0"/>
          </a:p>
        </p:txBody>
      </p:sp>
      <p:cxnSp>
        <p:nvCxnSpPr>
          <p:cNvPr id="3" name="Straight Connector 2"/>
          <p:cNvCxnSpPr/>
          <p:nvPr/>
        </p:nvCxnSpPr>
        <p:spPr>
          <a:xfrm>
            <a:off x="2184400" y="304800"/>
            <a:ext cx="0" cy="45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752600"/>
            <a:ext cx="1676400" cy="0"/>
          </a:xfrm>
          <a:prstGeom prst="line">
            <a:avLst/>
          </a:prstGeom>
          <a:ln w="19050"/>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304800" y="6477000"/>
          <a:ext cx="8686800" cy="294640"/>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20000"/>
                    </a:ext>
                  </a:extLst>
                </a:gridCol>
              </a:tblGrid>
              <a:tr h="2946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Performance Programs Company                  Principles of Real Estate Practice                #9  Legal Descriptions               Slide 9-9</a:t>
                      </a:r>
                    </a:p>
                  </a:txBody>
                  <a:tcP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666608044"/>
      </p:ext>
    </p:extLst>
  </p:cSld>
  <p:clrMapOvr>
    <a:masterClrMapping/>
  </p:clrMapOvr>
</p:sld>
</file>

<file path=ppt/theme/theme1.xml><?xml version="1.0" encoding="utf-8"?>
<a:theme xmlns:a="http://schemas.openxmlformats.org/drawingml/2006/main" name="Office Theme">
  <a:themeElements>
    <a:clrScheme name="Adjacency">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Custom 1">
      <a:dk1>
        <a:sysClr val="windowText" lastClr="000000"/>
      </a:dk1>
      <a:lt1>
        <a:sysClr val="window" lastClr="FFFFFF"/>
      </a:lt1>
      <a:dk2>
        <a:srgbClr val="1F497D"/>
      </a:dk2>
      <a:lt2>
        <a:srgbClr val="EEECE1"/>
      </a:lt2>
      <a:accent1>
        <a:srgbClr val="000084"/>
      </a:accent1>
      <a:accent2>
        <a:srgbClr val="0000A8"/>
      </a:accent2>
      <a:accent3>
        <a:srgbClr val="0909FF"/>
      </a:accent3>
      <a:accent4>
        <a:srgbClr val="FCEA24"/>
      </a:accent4>
      <a:accent5>
        <a:srgbClr val="FDED59"/>
      </a:accent5>
      <a:accent6>
        <a:srgbClr val="FDF17F"/>
      </a:accent6>
      <a:hlink>
        <a:srgbClr val="BFBFBF"/>
      </a:hlink>
      <a:folHlink>
        <a:srgbClr val="FE19FF"/>
      </a:folHlink>
    </a:clrScheme>
    <a:fontScheme name="Custom 2">
      <a:majorFont>
        <a:latin typeface="Calibri"/>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890</TotalTime>
  <Words>1412</Words>
  <Application>Microsoft Office PowerPoint</Application>
  <PresentationFormat>On-screen Show (4:3)</PresentationFormat>
  <Paragraphs>351</Paragraphs>
  <Slides>19</Slides>
  <Notes>19</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19</vt:i4>
      </vt:variant>
    </vt:vector>
  </HeadingPairs>
  <TitlesOfParts>
    <vt:vector size="24" baseType="lpstr">
      <vt:lpstr>Arial</vt:lpstr>
      <vt:lpstr>Calibri</vt:lpstr>
      <vt:lpstr>Wingdings</vt:lpstr>
      <vt:lpstr>Office Theme</vt:lpstr>
      <vt:lpstr>1_Office Theme</vt:lpstr>
      <vt:lpstr>Unit 9: LEGAL DESCRIPTIONS</vt:lpstr>
      <vt:lpstr># 9:   Legal Descriptions </vt:lpstr>
      <vt:lpstr># 9:   Legal Descriptions </vt:lpstr>
      <vt:lpstr># 9:   Legal Descriptions </vt:lpstr>
      <vt:lpstr># 9:   Legal Descriptions </vt:lpstr>
      <vt:lpstr># 9:   Legal Descriptions </vt:lpstr>
      <vt:lpstr># 9:   Legal Descriptions </vt:lpstr>
      <vt:lpstr># 9:   Legal Descriptions </vt:lpstr>
      <vt:lpstr># 9:   Legal Descriptions </vt:lpstr>
      <vt:lpstr># 9:   Legal Descriptions </vt:lpstr>
      <vt:lpstr># 9:   Legal Descriptions </vt:lpstr>
      <vt:lpstr># 9:   Legal Descriptions </vt:lpstr>
      <vt:lpstr># 9:   Legal Descriptions </vt:lpstr>
      <vt:lpstr># 9:   Legal Descriptions </vt:lpstr>
      <vt:lpstr># 9:   Legal Descriptions </vt:lpstr>
      <vt:lpstr># 9:   Legal Descriptions </vt:lpstr>
      <vt:lpstr># 9:   Legal Descriptions </vt:lpstr>
      <vt:lpstr># 9:   Legal Descriptions </vt:lpstr>
      <vt:lpstr># 9:   Legal Descriptions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1  The Real Estate Business</dc:title>
  <dc:creator>Owner</dc:creator>
  <cp:lastModifiedBy>Ryan Mettling</cp:lastModifiedBy>
  <cp:revision>108</cp:revision>
  <cp:lastPrinted>2016-08-28T14:04:38Z</cp:lastPrinted>
  <dcterms:created xsi:type="dcterms:W3CDTF">2016-08-26T20:25:48Z</dcterms:created>
  <dcterms:modified xsi:type="dcterms:W3CDTF">2023-04-27T14:39:30Z</dcterms:modified>
</cp:coreProperties>
</file>